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82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622"/>
    <a:srgbClr val="AB0A3D"/>
    <a:srgbClr val="7A2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3374"/>
            <a:ext cx="9144000" cy="2387600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56707"/>
            <a:ext cx="9144000" cy="7475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 title="right edge border"/>
          <p:cNvSpPr/>
          <p:nvPr userDrawn="1"/>
        </p:nvSpPr>
        <p:spPr>
          <a:xfrm rot="16200000">
            <a:off x="6073139" y="2320828"/>
            <a:ext cx="45719" cy="704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5430979" y="653271"/>
            <a:ext cx="1330037" cy="1708407"/>
          </a:xfrm>
          <a:prstGeom prst="rect">
            <a:avLst/>
          </a:prstGeom>
        </p:spPr>
      </p:pic>
      <p:pic>
        <p:nvPicPr>
          <p:cNvPr id="17" name="Picture 1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4914901" y="6584822"/>
            <a:ext cx="212776" cy="2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9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8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9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about:blank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26A1-2280-4286-B3F3-EE7C03AE3B26}" type="datetimeFigureOut">
              <a:rPr lang="tr-TR" smtClean="0"/>
              <a:t>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tangle 6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hlinkClick r:id="rId13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9773" r="26368" b="19563"/>
          <a:stretch/>
        </p:blipFill>
        <p:spPr>
          <a:xfrm>
            <a:off x="4894961" y="6579742"/>
            <a:ext cx="220907" cy="28346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3769" y="654857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tsql-calis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NİŞANTAŞI ÜNİVERSİTESİ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T-</a:t>
            </a:r>
            <a:r>
              <a:rPr lang="nn-NO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SQL Sorgular ve </a:t>
            </a:r>
            <a:r>
              <a:rPr lang="nn-NO" b="1" dirty="0" err="1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Operatörler</a:t>
            </a:r>
            <a:endParaRPr lang="tr-TR" b="1" dirty="0">
              <a:ln>
                <a:solidFill>
                  <a:schemeClr val="tx1"/>
                </a:solidFill>
              </a:ln>
              <a:solidFill>
                <a:srgbClr val="7A29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Union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Operatörü</a:t>
            </a:r>
          </a:p>
          <a:p>
            <a:pPr algn="just">
              <a:lnSpc>
                <a:spcPct val="150000"/>
              </a:lnSpc>
            </a:pP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Union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deyimi SQL cümleciğinde iki tablodan birden kayıt çekmek için kullanılır. Ancak çekilecek kolonların aynı veri tipinden olmaları gerekir.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Çekilen veriler birbirlerinden farklı (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distinct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) olmalıdır.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Aynı olan verilerden yalnızca birisini seçer.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* Bu operatörün kullanımını çalışma videosunda göreceğiz.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425323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JOIN Operatörü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 de birbiri ile ilişkili tablolardan veri çekmek için JOIN komutlarını kullanırız.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INNER JOIN, LEFT JOIN, RIGHT JOIN komutları en sık kullanılan komutlardır.</a:t>
            </a:r>
          </a:p>
          <a:p>
            <a:pPr algn="just">
              <a:lnSpc>
                <a:spcPct val="150000"/>
              </a:lnSpc>
            </a:pP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Join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kullanımını MS-SQL’de Query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Designer’da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dilersek otomatik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olarakta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* Inner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Join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kullanımını çalışma videosunda göreceğiz.</a:t>
            </a:r>
          </a:p>
          <a:p>
            <a:pPr algn="just">
              <a:lnSpc>
                <a:spcPct val="150000"/>
              </a:lnSpc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157259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</a:t>
            </a:r>
            <a:r>
              <a:rPr lang="tr-TR" sz="2200" b="1" dirty="0" err="1"/>
              <a:t>Group</a:t>
            </a:r>
            <a:r>
              <a:rPr lang="tr-TR" sz="2200" b="1" dirty="0"/>
              <a:t> </a:t>
            </a:r>
            <a:r>
              <a:rPr lang="tr-TR" sz="2200" b="1" dirty="0" err="1"/>
              <a:t>By</a:t>
            </a:r>
            <a:r>
              <a:rPr lang="tr-TR" sz="2200" b="1" dirty="0"/>
              <a:t> ve </a:t>
            </a:r>
            <a:r>
              <a:rPr lang="tr-TR" sz="2200" b="1" dirty="0" err="1"/>
              <a:t>Having</a:t>
            </a:r>
            <a:r>
              <a:rPr lang="tr-TR" sz="2200" b="1" dirty="0"/>
              <a:t> Kullanımı</a:t>
            </a:r>
          </a:p>
          <a:p>
            <a:pPr algn="just" fontAlgn="base">
              <a:lnSpc>
                <a:spcPct val="150000"/>
              </a:lnSpc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Group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By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Kullanımı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adından da anlaşılacağı gibi gruplama yapmak için kullanılan bir fonksiyondur. Birden çok aynı olan kaydı bir defa listelemek için kullanılır.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Having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Kullanımı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bu komut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Group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by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komutundan hemen sonra kullanılır. Gruplanmış olan kayıtlardan, hangilerini isteyip hangilerini istemeyeceğimizi belirler.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* Yine ilerleyen derslerimizde bu operatörleri MS-SQL üzerinde göreceğiz.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36286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</a:t>
            </a:r>
            <a:r>
              <a:rPr lang="tr-TR" sz="2200" b="1" dirty="0" err="1"/>
              <a:t>Min</a:t>
            </a:r>
            <a:r>
              <a:rPr lang="tr-TR" sz="2200" b="1" dirty="0"/>
              <a:t>, </a:t>
            </a:r>
            <a:r>
              <a:rPr lang="tr-TR" sz="2200" b="1" dirty="0" err="1"/>
              <a:t>Max</a:t>
            </a:r>
            <a:r>
              <a:rPr lang="tr-TR" sz="2200" b="1" dirty="0"/>
              <a:t>, </a:t>
            </a:r>
            <a:r>
              <a:rPr lang="tr-TR" sz="2200" b="1" dirty="0" err="1"/>
              <a:t>Count</a:t>
            </a:r>
            <a:r>
              <a:rPr lang="tr-TR" sz="2200" b="1" dirty="0"/>
              <a:t>, </a:t>
            </a:r>
            <a:r>
              <a:rPr lang="tr-TR" sz="2200" b="1" dirty="0" err="1"/>
              <a:t>Avg</a:t>
            </a:r>
            <a:r>
              <a:rPr lang="tr-TR" sz="2200" b="1" dirty="0"/>
              <a:t>, </a:t>
            </a:r>
            <a:r>
              <a:rPr lang="tr-TR" sz="2200" b="1" dirty="0" err="1"/>
              <a:t>Sum</a:t>
            </a:r>
            <a:endParaRPr lang="tr-TR" sz="2200" b="1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SQL’de tabloda yer alan alanlarda yani kayıtlarda yer alan matematiksel verileri, dataları dilersek yorumlayabiliriz.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Örnek: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Yazdığımız sorgu ile minimum veya maksimum olan bir sayısal datayı göstertebilir veya iki datanın farkını, toplamanı, averajını alabiliriz. SQL sorgular üzerinde tüm matematiksel işlemler yapılabilmektedir.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38806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</a:t>
            </a:r>
            <a:r>
              <a:rPr lang="tr-TR" sz="2200" b="1" dirty="0" err="1"/>
              <a:t>Min</a:t>
            </a:r>
            <a:r>
              <a:rPr lang="tr-TR" sz="2200" b="1" dirty="0"/>
              <a:t>, </a:t>
            </a:r>
            <a:r>
              <a:rPr lang="tr-TR" sz="2200" b="1" dirty="0" err="1"/>
              <a:t>Max</a:t>
            </a:r>
            <a:r>
              <a:rPr lang="tr-TR" sz="2200" b="1" dirty="0"/>
              <a:t>, </a:t>
            </a:r>
            <a:r>
              <a:rPr lang="tr-TR" sz="2200" b="1" dirty="0" err="1"/>
              <a:t>Count</a:t>
            </a:r>
            <a:r>
              <a:rPr lang="tr-TR" sz="2200" b="1" dirty="0"/>
              <a:t>, </a:t>
            </a:r>
            <a:r>
              <a:rPr lang="tr-TR" sz="2200" b="1" dirty="0" err="1"/>
              <a:t>Avg</a:t>
            </a:r>
            <a:r>
              <a:rPr lang="tr-TR" sz="2200" b="1" dirty="0"/>
              <a:t>, </a:t>
            </a:r>
            <a:r>
              <a:rPr lang="tr-TR" sz="2200" b="1" dirty="0" err="1"/>
              <a:t>Sum</a:t>
            </a:r>
            <a:endParaRPr lang="tr-TR" sz="2200" b="1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SQL’de tabloda yer alan alanlarda yani kayıtlarda yer alan matematiksel verileri, dataları dilersek yorumlayabiliriz.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Örnek: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Yazdığımız sorgu ile minimum veya maksimum olan bir sayısal datayı göstertebilir veya iki datanın farkını, toplamanı, averajını alabiliriz. SQL sorgular üzerinde tüm matematiksel işlemler yapılabilmektedir.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89495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2" y="1690688"/>
            <a:ext cx="5452872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Örnek Tablo Yaratma Kodu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BB3C1-6B5C-EB42-AA01-64E47769E39D}"/>
              </a:ext>
            </a:extLst>
          </p:cNvPr>
          <p:cNvSpPr/>
          <p:nvPr/>
        </p:nvSpPr>
        <p:spPr>
          <a:xfrm>
            <a:off x="851452" y="2395681"/>
            <a:ext cx="3720548" cy="172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USE [okul]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SET ANSI_NULLS ON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SET QUOTED_IDENTIFIER ON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CFE81-7FC0-6543-B936-83F64FA56EC4}"/>
              </a:ext>
            </a:extLst>
          </p:cNvPr>
          <p:cNvSpPr/>
          <p:nvPr/>
        </p:nvSpPr>
        <p:spPr>
          <a:xfrm>
            <a:off x="6005090" y="2142498"/>
            <a:ext cx="3899452" cy="282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CREATE TABLE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dbo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].[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ogrenci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</a:t>
            </a:r>
          </a:p>
          <a:p>
            <a:pPr algn="just" fontAlgn="base">
              <a:lnSpc>
                <a:spcPct val="150000"/>
              </a:lnSpc>
            </a:pPr>
            <a:endParaRPr lang="tr-TR" sz="1200" dirty="0">
              <a:solidFill>
                <a:schemeClr val="bg1">
                  <a:lumMod val="10000"/>
                </a:schemeClr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no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int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IDENTITY(1,1) NOT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TCkimlik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bigint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[adi]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](50)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soyadi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](50)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[cinsiyeti]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int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dogumtarihi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date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[adresi]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max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)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email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](50) NULL,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63D5B-FCD4-0B4E-B904-8E8A5C938C53}"/>
              </a:ext>
            </a:extLst>
          </p:cNvPr>
          <p:cNvSpPr/>
          <p:nvPr/>
        </p:nvSpPr>
        <p:spPr>
          <a:xfrm>
            <a:off x="838200" y="4398160"/>
            <a:ext cx="11085576" cy="199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CONSTRAINT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PK_ogrenci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PRIMARY KEY CLUSTERED 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(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no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ASC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)WITH (PAD_INDEX = OFF, STATISTICS_NORECOMPUTE = OFF, IGNORE_DUP_KEY = OFF, ALLOW_ROW_LOCKS = ON, ALLOW_PAGE_LOCKS = ON) ON [PRIMARY]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) ON [PRIMARY] TEXTIMAGE_ON [PRIMARY]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97373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DF6A50C-CF64-4BB3-B914-2F2F8E3B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495"/>
            <a:ext cx="10515600" cy="28160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/>
              <a:t>Online Video Ders Link Son </a:t>
            </a:r>
            <a:r>
              <a:rPr lang="tr-TR" sz="2200" b="1"/>
              <a:t>Hafta Aktif </a:t>
            </a:r>
            <a:r>
              <a:rPr lang="tr-TR" sz="2200" b="1" dirty="0"/>
              <a:t>Olacaktır: </a:t>
            </a:r>
            <a:r>
              <a:rPr lang="tr-TR" sz="2400" dirty="0">
                <a:hlinkClick r:id="rId2"/>
              </a:rPr>
              <a:t>bit.ly/tsql-calisma</a:t>
            </a: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Teşekkürler.</a:t>
            </a:r>
            <a:br>
              <a:rPr lang="tr-TR" sz="2400" dirty="0"/>
            </a:br>
            <a:r>
              <a:rPr lang="tr-TR" sz="2400" dirty="0"/>
              <a:t>Alican HAZIR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8536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02898"/>
              </p:ext>
            </p:extLst>
          </p:nvPr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‘a%’</a:t>
            </a:r>
            <a:r>
              <a:rPr lang="tr-TR" dirty="0"/>
              <a:t>---&gt; Öğrenci tablosundaki ‘adi’ sütununda ‘A’ ile başlayan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82277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25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‘%a’</a:t>
            </a:r>
            <a:r>
              <a:rPr lang="tr-TR" dirty="0"/>
              <a:t>---&gt; Öğrenci tablosundaki ‘adi’ sütununda son harfi ‘A’ ile biten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67790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8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‘_e%’</a:t>
            </a:r>
            <a:r>
              <a:rPr lang="tr-TR" dirty="0"/>
              <a:t>---&gt; Öğrenci tablosundaki ‘adi’ sütununda son ikinci harfi ‘e’ ile başlayan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60865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5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‘%ur%’</a:t>
            </a:r>
            <a:r>
              <a:rPr lang="tr-TR" dirty="0"/>
              <a:t>---&gt; Öğrenci tablosundaki ‘adi’ sütununda </a:t>
            </a:r>
            <a:r>
              <a:rPr lang="tr-TR" dirty="0">
                <a:solidFill>
                  <a:srgbClr val="C00000"/>
                </a:solidFill>
              </a:rPr>
              <a:t>‘ur’ </a:t>
            </a:r>
            <a:r>
              <a:rPr lang="tr-TR" dirty="0"/>
              <a:t>harfleri geçen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50181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9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78026"/>
              </p:ext>
            </p:extLst>
          </p:nvPr>
        </p:nvGraphicFramePr>
        <p:xfrm>
          <a:off x="966944" y="216868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091551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>
                <a:solidFill>
                  <a:srgbClr val="C00000"/>
                </a:solidFill>
              </a:rPr>
              <a:t>not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‘m%’</a:t>
            </a:r>
            <a:r>
              <a:rPr lang="tr-TR" dirty="0"/>
              <a:t>---&gt; Öğrenci tablosundaki ‘adi’ sütununda </a:t>
            </a:r>
            <a:r>
              <a:rPr lang="tr-TR" dirty="0">
                <a:solidFill>
                  <a:srgbClr val="C00000"/>
                </a:solidFill>
              </a:rPr>
              <a:t>‘m’ </a:t>
            </a:r>
            <a:r>
              <a:rPr lang="tr-TR" dirty="0"/>
              <a:t>harfi ile başlamayan kayıtları gösterir.</a:t>
            </a:r>
          </a:p>
        </p:txBody>
      </p:sp>
      <p:graphicFrame>
        <p:nvGraphicFramePr>
          <p:cNvPr id="9" name="6 Tablo">
            <a:extLst>
              <a:ext uri="{FF2B5EF4-FFF2-40B4-BE49-F238E27FC236}">
                <a16:creationId xmlns:a16="http://schemas.microsoft.com/office/drawing/2014/main" id="{145A026C-E7C9-F842-A76F-272FE517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063"/>
              </p:ext>
            </p:extLst>
          </p:nvPr>
        </p:nvGraphicFramePr>
        <p:xfrm>
          <a:off x="966944" y="4963521"/>
          <a:ext cx="10066816" cy="125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8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Distinct</a:t>
            </a:r>
            <a:r>
              <a:rPr lang="tr-TR" sz="2200" b="1" dirty="0"/>
              <a:t> Operatörü: </a:t>
            </a:r>
            <a:r>
              <a:rPr lang="tr-TR" sz="2200" dirty="0"/>
              <a:t>tablonun belli kolonlarında tekrar eden verilerin bir adet olacak şekilde sonuç olarak gösterir.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ve </a:t>
            </a: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Operatörleri</a:t>
            </a:r>
          </a:p>
          <a:p>
            <a:pPr lvl="1" algn="just">
              <a:lnSpc>
                <a:spcPct val="150000"/>
              </a:lnSpc>
            </a:pPr>
            <a:r>
              <a:rPr lang="tr-TR" sz="1800" b="1" dirty="0" err="1"/>
              <a:t>Except</a:t>
            </a:r>
            <a:r>
              <a:rPr lang="tr-TR" sz="1800" dirty="0"/>
              <a:t> ve </a:t>
            </a:r>
            <a:r>
              <a:rPr lang="tr-TR" sz="1800" dirty="0" err="1"/>
              <a:t>intersect</a:t>
            </a:r>
            <a:r>
              <a:rPr lang="tr-TR" sz="1800" dirty="0"/>
              <a:t> operatörleri iki farklı sorgu sonucundan dönen dataları kıyaslama yapabilmemizi sağlarlar. Eğer aradaki veri farklılıklarını bulmak istiyorsak </a:t>
            </a:r>
            <a:r>
              <a:rPr lang="tr-TR" sz="1800" b="1" dirty="0" err="1"/>
              <a:t>Except</a:t>
            </a:r>
            <a:r>
              <a:rPr lang="tr-TR" sz="1800" dirty="0"/>
              <a:t> ifadesini kullanırız. </a:t>
            </a:r>
          </a:p>
          <a:p>
            <a:pPr lvl="1" algn="just">
              <a:lnSpc>
                <a:spcPct val="150000"/>
              </a:lnSpc>
            </a:pPr>
            <a:r>
              <a:rPr lang="tr-TR" sz="1800" b="1" dirty="0" err="1"/>
              <a:t>Intersect</a:t>
            </a:r>
            <a:r>
              <a:rPr lang="tr-TR" sz="1800" b="1" dirty="0"/>
              <a:t> operatörü </a:t>
            </a:r>
            <a:r>
              <a:rPr lang="tr-TR" sz="1800" dirty="0"/>
              <a:t>ise iki farklı sorgudan bize kesişen dataları bulmamızı sağlar.  Eğer ki iki farklı tablodaki </a:t>
            </a:r>
            <a:r>
              <a:rPr lang="tr-TR" sz="1800" dirty="0" err="1"/>
              <a:t>duplicate</a:t>
            </a:r>
            <a:r>
              <a:rPr lang="tr-TR" sz="1800" dirty="0"/>
              <a:t> kayıtları tespit etmek istersek kullanmak isteyeceğimiz bir operatördür.</a:t>
            </a:r>
            <a:endParaRPr lang="tr-TR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5354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 err="1"/>
              <a:t>Null</a:t>
            </a:r>
            <a:r>
              <a:rPr lang="tr-TR" sz="2200" b="1" dirty="0"/>
              <a:t> Operatörü: </a:t>
            </a:r>
            <a:r>
              <a:rPr lang="tr-TR" sz="2200" dirty="0" err="1"/>
              <a:t>Null</a:t>
            </a:r>
            <a:r>
              <a:rPr lang="tr-TR" sz="2200" dirty="0"/>
              <a:t> ve Not </a:t>
            </a:r>
            <a:r>
              <a:rPr lang="tr-TR" sz="2200" dirty="0" err="1"/>
              <a:t>Null</a:t>
            </a:r>
            <a:r>
              <a:rPr lang="tr-TR" sz="2200" dirty="0"/>
              <a:t> olmak üzere ikiye ayrılır. </a:t>
            </a:r>
            <a:r>
              <a:rPr lang="tr-TR" sz="2200" dirty="0" err="1"/>
              <a:t>Null</a:t>
            </a:r>
            <a:r>
              <a:rPr lang="tr-TR" sz="2200" dirty="0"/>
              <a:t> adından da anlaşılacağı gibi kayıt girilmemiş alanları gösterir. Not </a:t>
            </a:r>
            <a:r>
              <a:rPr lang="tr-TR" sz="2200" dirty="0" err="1"/>
              <a:t>Null</a:t>
            </a:r>
            <a:r>
              <a:rPr lang="tr-TR" sz="2200" dirty="0"/>
              <a:t> ise boş olmayan kayıtları göstermektedir.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Örnekler; 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rgbClr val="C00000"/>
                </a:solidFill>
              </a:rPr>
              <a:t>select</a:t>
            </a:r>
            <a:r>
              <a:rPr lang="tr-TR" sz="1500" b="1" dirty="0"/>
              <a:t> adi, </a:t>
            </a:r>
            <a:r>
              <a:rPr lang="tr-TR" sz="1500" b="1" dirty="0" err="1"/>
              <a:t>soyadi</a:t>
            </a:r>
            <a:r>
              <a:rPr lang="tr-TR" sz="1500" b="1" dirty="0"/>
              <a:t>, adresi </a:t>
            </a:r>
            <a:r>
              <a:rPr lang="tr-TR" sz="1500" b="1" dirty="0" err="1">
                <a:solidFill>
                  <a:srgbClr val="C00000"/>
                </a:solidFill>
              </a:rPr>
              <a:t>from</a:t>
            </a:r>
            <a:r>
              <a:rPr lang="tr-TR" sz="1500" b="1" dirty="0"/>
              <a:t> </a:t>
            </a:r>
            <a:r>
              <a:rPr lang="tr-TR" sz="1500" b="1" dirty="0" err="1"/>
              <a:t>ogrenciler</a:t>
            </a:r>
            <a:r>
              <a:rPr lang="tr-TR" sz="1500" b="1" dirty="0"/>
              <a:t> </a:t>
            </a:r>
            <a:r>
              <a:rPr lang="tr-TR" sz="1500" b="1" dirty="0" err="1">
                <a:solidFill>
                  <a:srgbClr val="C00000"/>
                </a:solidFill>
              </a:rPr>
              <a:t>where</a:t>
            </a:r>
            <a:r>
              <a:rPr lang="tr-TR" sz="1500" b="1" dirty="0"/>
              <a:t> adres </a:t>
            </a:r>
            <a:r>
              <a:rPr lang="tr-TR" sz="1500" b="1" dirty="0">
                <a:solidFill>
                  <a:srgbClr val="C00000"/>
                </a:solidFill>
              </a:rPr>
              <a:t>is </a:t>
            </a:r>
            <a:r>
              <a:rPr lang="tr-TR" sz="1500" b="1" dirty="0" err="1">
                <a:solidFill>
                  <a:srgbClr val="C00000"/>
                </a:solidFill>
              </a:rPr>
              <a:t>null</a:t>
            </a:r>
            <a:r>
              <a:rPr lang="tr-TR" sz="1500" b="1" dirty="0">
                <a:solidFill>
                  <a:srgbClr val="C00000"/>
                </a:solidFill>
              </a:rPr>
              <a:t> 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--&gt; Örnek tablomuzda boş kayıt olmadığından sonuç yoktur.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rgbClr val="C00000"/>
                </a:solidFill>
              </a:rPr>
              <a:t>select</a:t>
            </a:r>
            <a:r>
              <a:rPr lang="tr-TR" sz="1500" b="1" dirty="0"/>
              <a:t> adi, </a:t>
            </a:r>
            <a:r>
              <a:rPr lang="tr-TR" sz="1500" b="1" dirty="0" err="1"/>
              <a:t>soyadi</a:t>
            </a:r>
            <a:r>
              <a:rPr lang="tr-TR" sz="1500" b="1" dirty="0"/>
              <a:t>, adresi </a:t>
            </a:r>
            <a:r>
              <a:rPr lang="tr-TR" sz="1500" b="1" dirty="0" err="1">
                <a:solidFill>
                  <a:srgbClr val="C00000"/>
                </a:solidFill>
              </a:rPr>
              <a:t>from</a:t>
            </a:r>
            <a:r>
              <a:rPr lang="tr-TR" sz="1500" b="1" dirty="0"/>
              <a:t> </a:t>
            </a:r>
            <a:r>
              <a:rPr lang="tr-TR" sz="1500" b="1" dirty="0" err="1"/>
              <a:t>ogrenciler</a:t>
            </a:r>
            <a:r>
              <a:rPr lang="tr-TR" sz="1500" b="1" dirty="0"/>
              <a:t> </a:t>
            </a:r>
            <a:r>
              <a:rPr lang="tr-TR" sz="1500" b="1" dirty="0" err="1">
                <a:solidFill>
                  <a:srgbClr val="C00000"/>
                </a:solidFill>
              </a:rPr>
              <a:t>where</a:t>
            </a:r>
            <a:r>
              <a:rPr lang="tr-TR" sz="1500" b="1" dirty="0"/>
              <a:t> adres </a:t>
            </a:r>
            <a:r>
              <a:rPr lang="tr-TR" sz="1500" b="1" dirty="0">
                <a:solidFill>
                  <a:srgbClr val="C00000"/>
                </a:solidFill>
              </a:rPr>
              <a:t>is not </a:t>
            </a:r>
            <a:r>
              <a:rPr lang="tr-TR" sz="1500" b="1" dirty="0" err="1">
                <a:solidFill>
                  <a:srgbClr val="C00000"/>
                </a:solidFill>
              </a:rPr>
              <a:t>null</a:t>
            </a:r>
            <a:r>
              <a:rPr lang="tr-TR" sz="1500" b="1" dirty="0">
                <a:solidFill>
                  <a:srgbClr val="C00000"/>
                </a:solidFill>
              </a:rPr>
              <a:t> 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--&gt; Örnek tablomuzda boş kayıt olmadığından tüm sonuçları gösterir.</a:t>
            </a:r>
            <a:endParaRPr lang="tr-TR" sz="15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5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</p:spTree>
    <p:extLst>
      <p:ext uri="{BB962C8B-B14F-4D97-AF65-F5344CB8AC3E}">
        <p14:creationId xmlns:p14="http://schemas.microsoft.com/office/powerpoint/2010/main" val="335560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Microsoft Access - Sorgular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5538216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ve </a:t>
            </a: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Operatörleri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Operatörü  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iki farklı SQL sorgusundan birinin sonuç kümesinde olup diğerinin sonuç kümesinde olmayan kayıtları listeler. Örneğin A ve B adında iki farklı küme düşünelim. </a:t>
            </a:r>
            <a:r>
              <a:rPr lang="tr-TR" sz="1500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 komutu A kümesinde bulunup B bulunmayan veyahut B kümesinde bulunup A da bulunmaya kayıtları listeleyecektir.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Operatörü 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ise iki farklı SQL sorgusunun kesişim noktalarını bulur. Yine küme örneğine dönecek olursak </a:t>
            </a:r>
            <a:r>
              <a:rPr lang="tr-TR" sz="1500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 komutu   A ve B kümelerinin ikisinde de bulunan kayıtları listeleyecektir.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T-SQL Sorgular ve Operatörler</a:t>
            </a:r>
          </a:p>
        </p:txBody>
      </p:sp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49E97417-7829-344E-A118-19C3C492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72" y="2295266"/>
            <a:ext cx="4681728" cy="29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9">
      <a:dk1>
        <a:srgbClr val="262626"/>
      </a:dk1>
      <a:lt1>
        <a:srgbClr val="F2F2F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1428</Words>
  <Application>Microsoft Macintosh PowerPoint</Application>
  <PresentationFormat>Widescreen</PresentationFormat>
  <Paragraphs>387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NİŞANTAŞI ÜNİVERSİTESİ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  <vt:lpstr>Microsoft Access - Sorgular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NİŞANTAŞI ÜNİVERSİTESİ</dc:title>
  <dc:creator>NİŞANTAŞI ÜNİVERSİTESİ</dc:creator>
  <cp:lastModifiedBy>Alican HAZIR</cp:lastModifiedBy>
  <cp:revision>40</cp:revision>
  <dcterms:created xsi:type="dcterms:W3CDTF">2018-10-04T16:47:02Z</dcterms:created>
  <dcterms:modified xsi:type="dcterms:W3CDTF">2020-04-02T10:55:39Z</dcterms:modified>
</cp:coreProperties>
</file>