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87" r:id="rId8"/>
    <p:sldId id="288" r:id="rId9"/>
    <p:sldId id="289" r:id="rId10"/>
    <p:sldId id="290" r:id="rId11"/>
    <p:sldId id="285" r:id="rId12"/>
    <p:sldId id="272" r:id="rId13"/>
    <p:sldId id="273" r:id="rId14"/>
    <p:sldId id="274" r:id="rId15"/>
    <p:sldId id="275" r:id="rId16"/>
    <p:sldId id="282" r:id="rId17"/>
    <p:sldId id="279" r:id="rId18"/>
    <p:sldId id="271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622"/>
    <a:srgbClr val="AB0A3D"/>
    <a:srgbClr val="7A2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3374"/>
            <a:ext cx="9144000" cy="2387600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6707"/>
            <a:ext cx="9144000" cy="7475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 title="right edge border"/>
          <p:cNvSpPr/>
          <p:nvPr userDrawn="1"/>
        </p:nvSpPr>
        <p:spPr>
          <a:xfrm rot="16200000">
            <a:off x="6073139" y="2320828"/>
            <a:ext cx="45719" cy="704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5430979" y="653271"/>
            <a:ext cx="1330037" cy="1708407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4914901" y="6584822"/>
            <a:ext cx="212776" cy="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9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8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9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hlinkClick r:id="rId13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9773" r="26368" b="19563"/>
          <a:stretch/>
        </p:blipFill>
        <p:spPr>
          <a:xfrm>
            <a:off x="4894961" y="6579742"/>
            <a:ext cx="220907" cy="28346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3769" y="654857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ms-access-sorgul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NİŞANTAŞI ÜNİVERSİTESİ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6707"/>
            <a:ext cx="12192000" cy="747533"/>
          </a:xfrm>
        </p:spPr>
        <p:txBody>
          <a:bodyPr>
            <a:normAutofit/>
          </a:bodyPr>
          <a:lstStyle/>
          <a:p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MS-Access Raporlar, T-</a:t>
            </a:r>
            <a:r>
              <a:rPr lang="nn-NO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SQL Sorgular</a:t>
            </a:r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6319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1A57-0DC5-184F-8F47-46B291CA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" y="1690689"/>
            <a:ext cx="995863" cy="138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9A2F3-7FE2-8C43-9ADC-C4953328FDCC}"/>
              </a:ext>
            </a:extLst>
          </p:cNvPr>
          <p:cNvSpPr txBox="1"/>
          <p:nvPr/>
        </p:nvSpPr>
        <p:spPr>
          <a:xfrm>
            <a:off x="283336" y="3203586"/>
            <a:ext cx="1488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Data Base </a:t>
            </a:r>
          </a:p>
          <a:p>
            <a:pPr algn="ctr"/>
            <a:r>
              <a:rPr lang="tr-TR" dirty="0"/>
              <a:t>(Veri Tabanı)</a:t>
            </a:r>
          </a:p>
          <a:p>
            <a:pPr algn="ctr"/>
            <a:r>
              <a:rPr lang="tr-TR" dirty="0"/>
              <a:t>okul</a:t>
            </a:r>
          </a:p>
        </p:txBody>
      </p:sp>
      <p:graphicFrame>
        <p:nvGraphicFramePr>
          <p:cNvPr id="7" name="6 Tablo">
            <a:extLst>
              <a:ext uri="{FF2B5EF4-FFF2-40B4-BE49-F238E27FC236}">
                <a16:creationId xmlns:a16="http://schemas.microsoft.com/office/drawing/2014/main" id="{4FC20151-2D9B-744D-B0ED-B0424EE55949}"/>
              </a:ext>
            </a:extLst>
          </p:cNvPr>
          <p:cNvGraphicFramePr>
            <a:graphicFrameLocks noGrp="1"/>
          </p:cNvGraphicFramePr>
          <p:nvPr/>
        </p:nvGraphicFramePr>
        <p:xfrm>
          <a:off x="2040127" y="1702662"/>
          <a:ext cx="9868537" cy="16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643944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212984">
                <a:tc>
                  <a:txBody>
                    <a:bodyPr/>
                    <a:lstStyle/>
                    <a:p>
                      <a:r>
                        <a:rPr lang="tr-TR" sz="1500" dirty="0" err="1"/>
                        <a:t>no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TCkimlik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soyadi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dogumtarihi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email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kaya@mail.com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demir@mail.com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ayse@mail.com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su@mail.com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5E5427-594D-7743-B639-2DD7124F7194}"/>
              </a:ext>
            </a:extLst>
          </p:cNvPr>
          <p:cNvSpPr txBox="1"/>
          <p:nvPr/>
        </p:nvSpPr>
        <p:spPr>
          <a:xfrm>
            <a:off x="283336" y="4256087"/>
            <a:ext cx="1794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ogrenciBorc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9E9C31-AD4E-724F-8E84-9A1125465A44}"/>
              </a:ext>
            </a:extLst>
          </p:cNvPr>
          <p:cNvSpPr/>
          <p:nvPr/>
        </p:nvSpPr>
        <p:spPr>
          <a:xfrm>
            <a:off x="2077868" y="3425090"/>
            <a:ext cx="90290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select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as 'Öğrenci Numarası', adi as Adı, </a:t>
            </a:r>
            <a:r>
              <a:rPr lang="tr-TR" dirty="0" err="1"/>
              <a:t>soyadi</a:t>
            </a:r>
            <a:r>
              <a:rPr lang="tr-TR" dirty="0"/>
              <a:t> as Soyadı, Cinsiyeti = </a:t>
            </a:r>
            <a:r>
              <a:rPr lang="tr-TR" dirty="0" err="1"/>
              <a:t>case</a:t>
            </a:r>
            <a:r>
              <a:rPr lang="tr-TR" dirty="0"/>
              <a:t> cinsiyet</a:t>
            </a:r>
          </a:p>
          <a:p>
            <a:endParaRPr lang="tr-TR" dirty="0"/>
          </a:p>
          <a:p>
            <a:r>
              <a:rPr lang="tr-TR" dirty="0" err="1"/>
              <a:t>when</a:t>
            </a:r>
            <a:r>
              <a:rPr lang="tr-TR" dirty="0"/>
              <a:t> '1' </a:t>
            </a:r>
            <a:r>
              <a:rPr lang="tr-TR" dirty="0" err="1"/>
              <a:t>then</a:t>
            </a:r>
            <a:r>
              <a:rPr lang="tr-TR" dirty="0"/>
              <a:t> 'erkek'</a:t>
            </a:r>
          </a:p>
          <a:p>
            <a:endParaRPr lang="tr-TR" dirty="0"/>
          </a:p>
          <a:p>
            <a:r>
              <a:rPr lang="tr-TR" dirty="0" err="1"/>
              <a:t>when</a:t>
            </a:r>
            <a:r>
              <a:rPr lang="tr-TR" dirty="0"/>
              <a:t> '0' </a:t>
            </a:r>
            <a:r>
              <a:rPr lang="tr-TR" dirty="0" err="1"/>
              <a:t>then</a:t>
            </a:r>
            <a:r>
              <a:rPr lang="tr-TR" dirty="0"/>
              <a:t> 'kadın'</a:t>
            </a:r>
          </a:p>
          <a:p>
            <a:endParaRPr lang="tr-TR" dirty="0"/>
          </a:p>
          <a:p>
            <a:r>
              <a:rPr lang="tr-TR" dirty="0" err="1"/>
              <a:t>end</a:t>
            </a:r>
            <a:r>
              <a:rPr lang="tr-TR" dirty="0"/>
              <a:t>, adresi as Adres</a:t>
            </a:r>
          </a:p>
          <a:p>
            <a:endParaRPr lang="tr-TR" dirty="0"/>
          </a:p>
          <a:p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dbo.ogrenci</a:t>
            </a:r>
            <a:endParaRPr lang="tr-TR" dirty="0"/>
          </a:p>
        </p:txBody>
      </p:sp>
      <p:graphicFrame>
        <p:nvGraphicFramePr>
          <p:cNvPr id="10" name="6 Tablo">
            <a:extLst>
              <a:ext uri="{FF2B5EF4-FFF2-40B4-BE49-F238E27FC236}">
                <a16:creationId xmlns:a16="http://schemas.microsoft.com/office/drawing/2014/main" id="{7B30C2EA-D31A-4C4A-ACC5-E3F401825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4258"/>
              </p:ext>
            </p:extLst>
          </p:nvPr>
        </p:nvGraphicFramePr>
        <p:xfrm>
          <a:off x="4990702" y="4126916"/>
          <a:ext cx="5735916" cy="17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526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</a:tblGrid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Öğrenci No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Adı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Soyadı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Adresi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erkek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Kadıköy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erkek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Tuzla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kadın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Levent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10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kadın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Suadiye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D30B2A5A-9181-43D8-A362-272C4CEB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11155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‘a%’</a:t>
            </a:r>
            <a:r>
              <a:rPr lang="tr-TR" dirty="0"/>
              <a:t>---&gt; Öğrenci tablosundaki ‘adi’ sütununda ‘A’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A02572A-3470-41D2-9951-1A9113FA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03347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‘%a’</a:t>
            </a:r>
            <a:r>
              <a:rPr lang="tr-TR" dirty="0"/>
              <a:t>---&gt; Öğrenci tablosundaki ‘adi’ sütununda son harfi ‘A’ ile biten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67790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B6A01E5C-242F-4561-BB0B-2C04D7A9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290258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‘_e%’</a:t>
            </a:r>
            <a:r>
              <a:rPr lang="tr-TR" dirty="0"/>
              <a:t>---&gt; Öğrenci tablosundaki ‘adi’ sütununda son ikinci harfi ‘e’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60865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22819FA-C2B9-45E4-B712-80AD9B72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200545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‘%ur%’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‘ur’ </a:t>
            </a:r>
            <a:r>
              <a:rPr lang="tr-TR" dirty="0"/>
              <a:t>harfleri geçen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0181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B037DB4-C6A4-4666-90E8-B2F66CCE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43089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78026"/>
              </p:ext>
            </p:extLst>
          </p:nvPr>
        </p:nvGraphicFramePr>
        <p:xfrm>
          <a:off x="966944" y="216868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091551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>
                <a:solidFill>
                  <a:srgbClr val="C00000"/>
                </a:solidFill>
              </a:rPr>
              <a:t>not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‘m%’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‘m’ </a:t>
            </a:r>
            <a:r>
              <a:rPr lang="tr-TR" dirty="0"/>
              <a:t>harfi ile başlamayan kayıtları gösterir.</a:t>
            </a:r>
          </a:p>
        </p:txBody>
      </p:sp>
      <p:graphicFrame>
        <p:nvGraphicFramePr>
          <p:cNvPr id="9" name="6 Tablo">
            <a:extLst>
              <a:ext uri="{FF2B5EF4-FFF2-40B4-BE49-F238E27FC236}">
                <a16:creationId xmlns:a16="http://schemas.microsoft.com/office/drawing/2014/main" id="{145A026C-E7C9-F842-A76F-272FE517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063"/>
              </p:ext>
            </p:extLst>
          </p:nvPr>
        </p:nvGraphicFramePr>
        <p:xfrm>
          <a:off x="966944" y="4963521"/>
          <a:ext cx="10066816" cy="125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0FD7508-BEBB-4A14-A0F7-7E19EDC2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202488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 err="1"/>
              <a:t>Null</a:t>
            </a:r>
            <a:r>
              <a:rPr lang="tr-TR" sz="2200" b="1" dirty="0"/>
              <a:t> Operatörü: </a:t>
            </a:r>
            <a:r>
              <a:rPr lang="tr-TR" sz="2200" dirty="0" err="1"/>
              <a:t>Null</a:t>
            </a:r>
            <a:r>
              <a:rPr lang="tr-TR" sz="2200" dirty="0"/>
              <a:t> ve Not </a:t>
            </a:r>
            <a:r>
              <a:rPr lang="tr-TR" sz="2200" dirty="0" err="1"/>
              <a:t>Null</a:t>
            </a:r>
            <a:r>
              <a:rPr lang="tr-TR" sz="2200" dirty="0"/>
              <a:t> olmak üzere ikiye ayrılır. </a:t>
            </a:r>
            <a:r>
              <a:rPr lang="tr-TR" sz="2200" dirty="0" err="1"/>
              <a:t>Null</a:t>
            </a:r>
            <a:r>
              <a:rPr lang="tr-TR" sz="2200" dirty="0"/>
              <a:t> adından da anlaşılacağı gibi kayıt girilmemiş alanları gösterir. Not </a:t>
            </a:r>
            <a:r>
              <a:rPr lang="tr-TR" sz="2200" dirty="0" err="1"/>
              <a:t>Null</a:t>
            </a:r>
            <a:r>
              <a:rPr lang="tr-TR" sz="2200" dirty="0"/>
              <a:t> ise boş olmayan kayıtları göstermektedir.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Örnekler;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sonuç yoktur.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not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tüm sonuçları gösterir.</a:t>
            </a: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81F796-528B-4090-BF47-C331A8FA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35560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JOIN Operatörü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 de birbiri ile ilişkili tablolardan veri çekmek için JOIN komutlarını kullanırız.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INNER JOIN, LEFT JOIN, RIGHT JOIN komutları en sık kullanılan komutlardır.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Join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kullanımını MS-SQL’de Query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Designer’da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dilersek otomatik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olarakta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121557-8A98-4759-8B2C-1019E1B3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157259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DF6A50C-CF64-4BB3-B914-2F2F8E3B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495"/>
            <a:ext cx="10515600" cy="28160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/>
              <a:t>Microsoft Access Kaynak Dosyası İndir: </a:t>
            </a:r>
            <a:r>
              <a:rPr lang="tr-TR" sz="2400" dirty="0">
                <a:hlinkClick r:id="rId2"/>
              </a:rPr>
              <a:t>bit.ly/</a:t>
            </a:r>
            <a:r>
              <a:rPr lang="tr-TR" sz="2400" dirty="0" err="1">
                <a:hlinkClick r:id="rId2"/>
              </a:rPr>
              <a:t>ms</a:t>
            </a:r>
            <a:r>
              <a:rPr lang="tr-TR" sz="2400" dirty="0">
                <a:hlinkClick r:id="rId2"/>
              </a:rPr>
              <a:t>-</a:t>
            </a:r>
            <a:r>
              <a:rPr lang="tr-TR" sz="2400" dirty="0" err="1">
                <a:hlinkClick r:id="rId2"/>
              </a:rPr>
              <a:t>access</a:t>
            </a:r>
            <a:r>
              <a:rPr lang="tr-TR" sz="2400" dirty="0">
                <a:hlinkClick r:id="rId2"/>
              </a:rPr>
              <a:t>-sorgular</a:t>
            </a:r>
            <a:endParaRPr lang="tr-TR" sz="2200" b="1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Teşekkürler.</a:t>
            </a:r>
            <a:br>
              <a:rPr lang="tr-TR" sz="2400" dirty="0"/>
            </a:br>
            <a:r>
              <a:rPr lang="tr-TR" sz="2400" dirty="0"/>
              <a:t>Alican HAZIR</a:t>
            </a:r>
            <a:endParaRPr lang="tr-TR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DE4CD4-28C4-4194-ACA2-DFDB93C2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8536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29F41-AF51-4056-8346-181E19D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40C4C6-22D7-49B3-BD47-79630AB56EAC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MS-Access Raporlar</a:t>
            </a:r>
          </a:p>
        </p:txBody>
      </p:sp>
      <p:pic>
        <p:nvPicPr>
          <p:cNvPr id="7" name="Resim 6" descr="ekran görüntüsü, harita, metin içeren bir resim&#10;&#10;Açıklama otomatik olarak oluşturuldu">
            <a:extLst>
              <a:ext uri="{FF2B5EF4-FFF2-40B4-BE49-F238E27FC236}">
                <a16:creationId xmlns:a16="http://schemas.microsoft.com/office/drawing/2014/main" id="{229EE1A3-B54F-4D53-B70F-FC955F038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1690688"/>
            <a:ext cx="8832574" cy="472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29F41-AF51-4056-8346-181E19D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40C4C6-22D7-49B3-BD47-79630AB56EAC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MS-Access Raporlar</a:t>
            </a:r>
          </a:p>
        </p:txBody>
      </p:sp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ED805BF-9936-44DB-BC0E-7362C08B2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1573490"/>
            <a:ext cx="9124122" cy="48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29F41-AF51-4056-8346-181E19D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40C4C6-22D7-49B3-BD47-79630AB56EAC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MS-Access Raporlar</a:t>
            </a:r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BE662CE-7DAB-423D-BEDC-90B56EE3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573491"/>
            <a:ext cx="9785594" cy="47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29F41-AF51-4056-8346-181E19D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40C4C6-22D7-49B3-BD47-79630AB56EAC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MS-Access Raporlar</a:t>
            </a:r>
          </a:p>
        </p:txBody>
      </p:sp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A7733BC-FAC6-4320-9D8B-5CE3C3EC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573491"/>
            <a:ext cx="11010093" cy="4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29F41-AF51-4056-8346-181E19D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40C4C6-22D7-49B3-BD47-79630AB56EAC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MS-Access Raporlar</a:t>
            </a:r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3BB7DCC-2E30-4E2B-B952-F8A4BE79A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573491"/>
            <a:ext cx="9182986" cy="48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2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1A57-0DC5-184F-8F47-46B291CA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" y="1690689"/>
            <a:ext cx="995863" cy="138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9A2F3-7FE2-8C43-9ADC-C4953328FDCC}"/>
              </a:ext>
            </a:extLst>
          </p:cNvPr>
          <p:cNvSpPr txBox="1"/>
          <p:nvPr/>
        </p:nvSpPr>
        <p:spPr>
          <a:xfrm>
            <a:off x="283336" y="3203586"/>
            <a:ext cx="1488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Data Base </a:t>
            </a:r>
          </a:p>
          <a:p>
            <a:pPr algn="ctr"/>
            <a:r>
              <a:rPr lang="tr-TR" dirty="0"/>
              <a:t>(Veri Tabanı)</a:t>
            </a:r>
          </a:p>
          <a:p>
            <a:pPr algn="ctr"/>
            <a:r>
              <a:rPr lang="tr-TR" dirty="0"/>
              <a:t>okul</a:t>
            </a:r>
          </a:p>
        </p:txBody>
      </p:sp>
      <p:graphicFrame>
        <p:nvGraphicFramePr>
          <p:cNvPr id="7" name="6 Tablo">
            <a:extLst>
              <a:ext uri="{FF2B5EF4-FFF2-40B4-BE49-F238E27FC236}">
                <a16:creationId xmlns:a16="http://schemas.microsoft.com/office/drawing/2014/main" id="{4FC20151-2D9B-744D-B0ED-B0424EE55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28918"/>
              </p:ext>
            </p:extLst>
          </p:nvPr>
        </p:nvGraphicFramePr>
        <p:xfrm>
          <a:off x="2040127" y="1702662"/>
          <a:ext cx="9868537" cy="182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643944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278216">
                <a:tc>
                  <a:txBody>
                    <a:bodyPr/>
                    <a:lstStyle/>
                    <a:p>
                      <a:r>
                        <a:rPr lang="tr-TR" sz="1700" dirty="0" err="1"/>
                        <a:t>no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TCkimlik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soyadi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dogumtarihi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email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7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kaya@mail.com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7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demir@mail.com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7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ayse@mail.com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10">
                <a:tc>
                  <a:txBody>
                    <a:bodyPr/>
                    <a:lstStyle/>
                    <a:p>
                      <a:r>
                        <a:rPr lang="tr-TR" sz="17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700" dirty="0" err="1"/>
                        <a:t>su@mail.com</a:t>
                      </a:r>
                      <a:endParaRPr lang="tr-TR" sz="17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5E5427-594D-7743-B639-2DD7124F7194}"/>
              </a:ext>
            </a:extLst>
          </p:cNvPr>
          <p:cNvSpPr txBox="1"/>
          <p:nvPr/>
        </p:nvSpPr>
        <p:spPr>
          <a:xfrm>
            <a:off x="283336" y="4256087"/>
            <a:ext cx="1794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ogrenciBorc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93B0D-AD83-4A42-8034-86BC495DFAB6}"/>
              </a:ext>
            </a:extLst>
          </p:cNvPr>
          <p:cNvSpPr txBox="1"/>
          <p:nvPr/>
        </p:nvSpPr>
        <p:spPr>
          <a:xfrm>
            <a:off x="2040127" y="3665251"/>
            <a:ext cx="9970743" cy="2262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B050"/>
                </a:solidFill>
              </a:rPr>
              <a:t>select</a:t>
            </a:r>
            <a:r>
              <a:rPr lang="tr-TR" sz="1600" dirty="0"/>
              <a:t> * </a:t>
            </a:r>
            <a:r>
              <a:rPr lang="tr-TR" sz="1600" dirty="0" err="1">
                <a:solidFill>
                  <a:srgbClr val="00B050"/>
                </a:solidFill>
              </a:rPr>
              <a:t>from</a:t>
            </a:r>
            <a:r>
              <a:rPr lang="tr-TR" sz="1600" dirty="0"/>
              <a:t> </a:t>
            </a:r>
            <a:r>
              <a:rPr lang="tr-TR" sz="1600" dirty="0" err="1"/>
              <a:t>ogrenci</a:t>
            </a:r>
            <a:r>
              <a:rPr lang="tr-TR" sz="1600" dirty="0"/>
              <a:t> ---&gt; Öğrenci </a:t>
            </a:r>
            <a:r>
              <a:rPr lang="tr-TR" sz="1600" dirty="0" err="1"/>
              <a:t>Tablosunda’ki</a:t>
            </a:r>
            <a:r>
              <a:rPr lang="tr-TR" sz="1600" dirty="0"/>
              <a:t> Tüm Kayıtları gösterir.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C00000"/>
                </a:solidFill>
              </a:rPr>
              <a:t>delete</a:t>
            </a:r>
            <a:r>
              <a:rPr lang="tr-TR" sz="1600" dirty="0"/>
              <a:t> </a:t>
            </a:r>
            <a:r>
              <a:rPr lang="tr-TR" sz="1600" dirty="0" err="1">
                <a:solidFill>
                  <a:srgbClr val="C00000"/>
                </a:solidFill>
              </a:rPr>
              <a:t>from</a:t>
            </a:r>
            <a:r>
              <a:rPr lang="tr-TR" sz="1600" dirty="0"/>
              <a:t> </a:t>
            </a:r>
            <a:r>
              <a:rPr lang="tr-TR" sz="1600" dirty="0" err="1"/>
              <a:t>dbo.ogrenci</a:t>
            </a:r>
            <a:r>
              <a:rPr lang="tr-TR" sz="1600" dirty="0"/>
              <a:t>  </a:t>
            </a:r>
            <a:r>
              <a:rPr lang="tr-TR" sz="1600" dirty="0" err="1">
                <a:solidFill>
                  <a:srgbClr val="C00000"/>
                </a:solidFill>
              </a:rPr>
              <a:t>where</a:t>
            </a:r>
            <a:r>
              <a:rPr lang="tr-TR" sz="1600" dirty="0"/>
              <a:t> </a:t>
            </a:r>
            <a:r>
              <a:rPr lang="tr-TR" sz="1600" dirty="0" err="1"/>
              <a:t>TCkimlik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C00000"/>
                </a:solidFill>
              </a:rPr>
              <a:t>in</a:t>
            </a:r>
            <a:r>
              <a:rPr lang="tr-TR" sz="1600" dirty="0"/>
              <a:t>  ('101’) --&gt; T.C Kimlik Numarası 101 olan öğrenci kaydını siler.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</a:rPr>
              <a:t>update</a:t>
            </a:r>
            <a:r>
              <a:rPr lang="tr-TR" sz="1600" dirty="0"/>
              <a:t> </a:t>
            </a:r>
            <a:r>
              <a:rPr lang="tr-TR" sz="1600" dirty="0" err="1"/>
              <a:t>dbo.ogrenci</a:t>
            </a:r>
            <a:r>
              <a:rPr lang="tr-TR" sz="1600" dirty="0"/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set</a:t>
            </a:r>
            <a:r>
              <a:rPr lang="tr-TR" sz="1600" dirty="0"/>
              <a:t> </a:t>
            </a:r>
            <a:r>
              <a:rPr lang="tr-TR" sz="1600" dirty="0" err="1"/>
              <a:t>soyadi</a:t>
            </a:r>
            <a:r>
              <a:rPr lang="tr-TR" sz="1600" dirty="0"/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tr-TR" sz="1600" dirty="0"/>
              <a:t> 'Çelik'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</a:rPr>
              <a:t>where</a:t>
            </a:r>
            <a:r>
              <a:rPr lang="tr-TR" sz="1600" dirty="0"/>
              <a:t> </a:t>
            </a:r>
            <a:r>
              <a:rPr lang="tr-TR" sz="1600" dirty="0" err="1"/>
              <a:t>no</a:t>
            </a:r>
            <a:r>
              <a:rPr lang="tr-TR" sz="1600" dirty="0"/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tr-TR" sz="1600" dirty="0"/>
              <a:t> 2; --&gt; </a:t>
            </a:r>
            <a:r>
              <a:rPr lang="tr-TR" sz="1600" dirty="0">
                <a:solidFill>
                  <a:srgbClr val="FF0000"/>
                </a:solidFill>
              </a:rPr>
              <a:t>Demir</a:t>
            </a:r>
            <a:r>
              <a:rPr lang="tr-TR" sz="1600" dirty="0"/>
              <a:t> Soyadını </a:t>
            </a:r>
            <a:r>
              <a:rPr lang="tr-TR" sz="1600" dirty="0">
                <a:solidFill>
                  <a:srgbClr val="FF0000"/>
                </a:solidFill>
              </a:rPr>
              <a:t>Çelik</a:t>
            </a:r>
            <a:r>
              <a:rPr lang="tr-TR" sz="1600" dirty="0"/>
              <a:t> yapar.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B050"/>
                </a:solidFill>
              </a:rPr>
              <a:t>select</a:t>
            </a:r>
            <a:r>
              <a:rPr lang="tr-TR" sz="1600" dirty="0"/>
              <a:t> </a:t>
            </a:r>
            <a:r>
              <a:rPr lang="tr-TR" sz="1600" dirty="0" err="1"/>
              <a:t>TCkimlik</a:t>
            </a:r>
            <a:r>
              <a:rPr lang="tr-TR" sz="1600" dirty="0"/>
              <a:t>, adi  </a:t>
            </a:r>
            <a:r>
              <a:rPr lang="tr-TR" sz="1600" dirty="0" err="1">
                <a:solidFill>
                  <a:srgbClr val="00B050"/>
                </a:solidFill>
              </a:rPr>
              <a:t>from</a:t>
            </a:r>
            <a:r>
              <a:rPr lang="tr-TR" sz="1600" dirty="0"/>
              <a:t> </a:t>
            </a:r>
            <a:r>
              <a:rPr lang="tr-TR" sz="1600" dirty="0" err="1"/>
              <a:t>ogrenci</a:t>
            </a:r>
            <a:r>
              <a:rPr lang="tr-TR" sz="1600" dirty="0"/>
              <a:t> --&gt; Öğrenci Tablosunda sadece </a:t>
            </a:r>
            <a:r>
              <a:rPr lang="tr-TR" sz="1600" dirty="0" err="1"/>
              <a:t>TCkimlik</a:t>
            </a:r>
            <a:r>
              <a:rPr lang="tr-TR" sz="1600" dirty="0"/>
              <a:t> ve adi sütunundaki kayıtlar gelir.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B050"/>
                </a:solidFill>
              </a:rPr>
              <a:t>select</a:t>
            </a:r>
            <a:r>
              <a:rPr lang="tr-TR" sz="1600" dirty="0"/>
              <a:t> * </a:t>
            </a:r>
            <a:r>
              <a:rPr lang="tr-TR" sz="1600" dirty="0" err="1">
                <a:solidFill>
                  <a:srgbClr val="00B050"/>
                </a:solidFill>
              </a:rPr>
              <a:t>from</a:t>
            </a:r>
            <a:r>
              <a:rPr lang="tr-TR" sz="1600" dirty="0"/>
              <a:t> </a:t>
            </a:r>
            <a:r>
              <a:rPr lang="tr-TR" sz="1600" dirty="0" err="1"/>
              <a:t>ogrenci</a:t>
            </a:r>
            <a:r>
              <a:rPr lang="tr-TR" sz="1600" dirty="0"/>
              <a:t>  </a:t>
            </a:r>
            <a:r>
              <a:rPr lang="tr-TR" sz="1600" dirty="0" err="1">
                <a:solidFill>
                  <a:srgbClr val="00B050"/>
                </a:solidFill>
              </a:rPr>
              <a:t>where</a:t>
            </a:r>
            <a:r>
              <a:rPr lang="tr-TR" sz="1600" dirty="0"/>
              <a:t>  adresi = 'Tuzla' ---&gt; Adresi Tuzla olan kayıt gelir. (2 Numaralı Kayıt Mehmet)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B050"/>
                </a:solidFill>
              </a:rPr>
              <a:t>select</a:t>
            </a:r>
            <a:r>
              <a:rPr lang="tr-TR" sz="1600" dirty="0"/>
              <a:t> </a:t>
            </a:r>
            <a:r>
              <a:rPr lang="tr-TR" sz="1600" dirty="0" err="1"/>
              <a:t>no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'Öğrenci Numarası', adi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Adı, </a:t>
            </a:r>
            <a:r>
              <a:rPr lang="tr-TR" sz="1600" dirty="0" err="1"/>
              <a:t>soyadi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Soyadı, cinsiyeti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Cinsiyeti,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Adresi, </a:t>
            </a:r>
            <a:r>
              <a:rPr lang="tr-TR" sz="1600" dirty="0">
                <a:solidFill>
                  <a:srgbClr val="00B050"/>
                </a:solidFill>
              </a:rPr>
              <a:t>as</a:t>
            </a:r>
            <a:r>
              <a:rPr lang="tr-TR" sz="1600" dirty="0"/>
              <a:t>  [E-Posta]</a:t>
            </a:r>
          </a:p>
        </p:txBody>
      </p:sp>
    </p:spTree>
    <p:extLst>
      <p:ext uri="{BB962C8B-B14F-4D97-AF65-F5344CB8AC3E}">
        <p14:creationId xmlns:p14="http://schemas.microsoft.com/office/powerpoint/2010/main" val="59254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1A57-0DC5-184F-8F47-46B291CA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" y="1690689"/>
            <a:ext cx="995863" cy="138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9A2F3-7FE2-8C43-9ADC-C4953328FDCC}"/>
              </a:ext>
            </a:extLst>
          </p:cNvPr>
          <p:cNvSpPr txBox="1"/>
          <p:nvPr/>
        </p:nvSpPr>
        <p:spPr>
          <a:xfrm>
            <a:off x="283336" y="3203586"/>
            <a:ext cx="1488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Data Base </a:t>
            </a:r>
          </a:p>
          <a:p>
            <a:pPr algn="ctr"/>
            <a:r>
              <a:rPr lang="tr-TR" dirty="0"/>
              <a:t>(Veri Tabanı)</a:t>
            </a:r>
          </a:p>
          <a:p>
            <a:pPr algn="ctr"/>
            <a:r>
              <a:rPr lang="tr-TR" dirty="0"/>
              <a:t>okul</a:t>
            </a:r>
          </a:p>
        </p:txBody>
      </p:sp>
      <p:graphicFrame>
        <p:nvGraphicFramePr>
          <p:cNvPr id="7" name="6 Tablo">
            <a:extLst>
              <a:ext uri="{FF2B5EF4-FFF2-40B4-BE49-F238E27FC236}">
                <a16:creationId xmlns:a16="http://schemas.microsoft.com/office/drawing/2014/main" id="{4FC20151-2D9B-744D-B0ED-B0424EE55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70880"/>
              </p:ext>
            </p:extLst>
          </p:nvPr>
        </p:nvGraphicFramePr>
        <p:xfrm>
          <a:off x="2040127" y="1702662"/>
          <a:ext cx="9868537" cy="16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643944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212984">
                <a:tc>
                  <a:txBody>
                    <a:bodyPr/>
                    <a:lstStyle/>
                    <a:p>
                      <a:r>
                        <a:rPr lang="tr-TR" sz="1500" dirty="0" err="1"/>
                        <a:t>no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TCkimlik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soyadi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dogumtarihi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email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kaya@mail.com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demir@mail.com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ayse@mail.com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su@mail.com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5E5427-594D-7743-B639-2DD7124F7194}"/>
              </a:ext>
            </a:extLst>
          </p:cNvPr>
          <p:cNvSpPr txBox="1"/>
          <p:nvPr/>
        </p:nvSpPr>
        <p:spPr>
          <a:xfrm>
            <a:off x="283336" y="4256087"/>
            <a:ext cx="1794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ogrenciBorc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3DFA8-3949-DC46-9D26-3BECE5C3F9FE}"/>
              </a:ext>
            </a:extLst>
          </p:cNvPr>
          <p:cNvSpPr txBox="1"/>
          <p:nvPr/>
        </p:nvSpPr>
        <p:spPr>
          <a:xfrm>
            <a:off x="1996580" y="3277139"/>
            <a:ext cx="9270038" cy="74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500" dirty="0" err="1">
                <a:solidFill>
                  <a:srgbClr val="00B050"/>
                </a:solidFill>
              </a:rPr>
              <a:t>select</a:t>
            </a:r>
            <a:r>
              <a:rPr lang="tr-TR" sz="1500" dirty="0"/>
              <a:t> * </a:t>
            </a:r>
            <a:r>
              <a:rPr lang="tr-TR" sz="1500" dirty="0" err="1">
                <a:solidFill>
                  <a:srgbClr val="00B050"/>
                </a:solidFill>
              </a:rPr>
              <a:t>from</a:t>
            </a:r>
            <a:r>
              <a:rPr lang="tr-TR" sz="1500" dirty="0"/>
              <a:t> </a:t>
            </a:r>
            <a:r>
              <a:rPr lang="tr-TR" sz="1500" dirty="0" err="1"/>
              <a:t>ogrenci</a:t>
            </a:r>
            <a:r>
              <a:rPr lang="tr-TR" sz="1500" dirty="0"/>
              <a:t> </a:t>
            </a:r>
            <a:r>
              <a:rPr lang="tr-TR" sz="1500" dirty="0" err="1">
                <a:solidFill>
                  <a:srgbClr val="00B050"/>
                </a:solidFill>
              </a:rPr>
              <a:t>order</a:t>
            </a:r>
            <a:r>
              <a:rPr lang="tr-TR" sz="1500" dirty="0">
                <a:solidFill>
                  <a:srgbClr val="00B050"/>
                </a:solidFill>
              </a:rPr>
              <a:t> </a:t>
            </a:r>
            <a:r>
              <a:rPr lang="tr-TR" sz="1500" dirty="0" err="1">
                <a:solidFill>
                  <a:srgbClr val="00B050"/>
                </a:solidFill>
              </a:rPr>
              <a:t>by</a:t>
            </a:r>
            <a:r>
              <a:rPr lang="tr-TR" sz="1500" dirty="0">
                <a:solidFill>
                  <a:srgbClr val="00B050"/>
                </a:solidFill>
              </a:rPr>
              <a:t> </a:t>
            </a:r>
            <a:r>
              <a:rPr lang="tr-TR" sz="1500" dirty="0"/>
              <a:t>adi --&gt; Öğrenci </a:t>
            </a:r>
            <a:r>
              <a:rPr lang="tr-TR" sz="1500" dirty="0" err="1"/>
              <a:t>Tablosunda’ki</a:t>
            </a:r>
            <a:r>
              <a:rPr lang="tr-TR" sz="1500" dirty="0"/>
              <a:t> Tüm Kayıtları adi sütununda alfabetik sıralanır.</a:t>
            </a:r>
          </a:p>
          <a:p>
            <a:pPr>
              <a:lnSpc>
                <a:spcPct val="150000"/>
              </a:lnSpc>
            </a:pPr>
            <a:endParaRPr lang="tr-TR" sz="1500" dirty="0"/>
          </a:p>
        </p:txBody>
      </p:sp>
      <p:graphicFrame>
        <p:nvGraphicFramePr>
          <p:cNvPr id="11" name="6 Tablo">
            <a:extLst>
              <a:ext uri="{FF2B5EF4-FFF2-40B4-BE49-F238E27FC236}">
                <a16:creationId xmlns:a16="http://schemas.microsoft.com/office/drawing/2014/main" id="{0A596A81-FC7E-FD41-BFC2-741DBAF55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73751"/>
              </p:ext>
            </p:extLst>
          </p:nvPr>
        </p:nvGraphicFramePr>
        <p:xfrm>
          <a:off x="2040127" y="3781603"/>
          <a:ext cx="9375821" cy="16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656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963168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72596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265890">
                <a:tc>
                  <a:txBody>
                    <a:bodyPr/>
                    <a:lstStyle/>
                    <a:p>
                      <a:r>
                        <a:rPr lang="tr-TR" sz="1500" dirty="0" err="1"/>
                        <a:t>no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TCkimlik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soyadi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dogumtarihi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email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90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ayse@mail.com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0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kaya@mail.com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90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demir@mail.com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8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su@mail.com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DFF11E-B26E-A447-AAA1-8869FFF8A0AA}"/>
              </a:ext>
            </a:extLst>
          </p:cNvPr>
          <p:cNvSpPr/>
          <p:nvPr/>
        </p:nvSpPr>
        <p:spPr>
          <a:xfrm>
            <a:off x="1996580" y="5449711"/>
            <a:ext cx="84444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ogrenci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adresi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DESC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--&gt;Z’den A’ya</a:t>
            </a:r>
          </a:p>
          <a:p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ogrenci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adresi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 --&gt;A’dan Z’ye</a:t>
            </a:r>
          </a:p>
          <a:p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ogrenci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adi 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adresi </a:t>
            </a:r>
            <a:r>
              <a:rPr lang="tr-TR" sz="15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DESC</a:t>
            </a:r>
            <a:r>
              <a:rPr lang="tr-TR" sz="15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161518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1A57-0DC5-184F-8F47-46B291CA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" y="1690689"/>
            <a:ext cx="995863" cy="138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9A2F3-7FE2-8C43-9ADC-C4953328FDCC}"/>
              </a:ext>
            </a:extLst>
          </p:cNvPr>
          <p:cNvSpPr txBox="1"/>
          <p:nvPr/>
        </p:nvSpPr>
        <p:spPr>
          <a:xfrm>
            <a:off x="283336" y="3203586"/>
            <a:ext cx="1488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Data Base </a:t>
            </a:r>
          </a:p>
          <a:p>
            <a:pPr algn="ctr"/>
            <a:r>
              <a:rPr lang="tr-TR" dirty="0"/>
              <a:t>(Veri Tabanı)</a:t>
            </a:r>
          </a:p>
          <a:p>
            <a:pPr algn="ctr"/>
            <a:r>
              <a:rPr lang="tr-TR" dirty="0"/>
              <a:t>okul</a:t>
            </a:r>
          </a:p>
        </p:txBody>
      </p:sp>
      <p:graphicFrame>
        <p:nvGraphicFramePr>
          <p:cNvPr id="7" name="6 Tablo">
            <a:extLst>
              <a:ext uri="{FF2B5EF4-FFF2-40B4-BE49-F238E27FC236}">
                <a16:creationId xmlns:a16="http://schemas.microsoft.com/office/drawing/2014/main" id="{4FC20151-2D9B-744D-B0ED-B0424EE55949}"/>
              </a:ext>
            </a:extLst>
          </p:cNvPr>
          <p:cNvGraphicFramePr>
            <a:graphicFrameLocks noGrp="1"/>
          </p:cNvGraphicFramePr>
          <p:nvPr/>
        </p:nvGraphicFramePr>
        <p:xfrm>
          <a:off x="2040127" y="1702662"/>
          <a:ext cx="9868537" cy="16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643944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212984">
                <a:tc>
                  <a:txBody>
                    <a:bodyPr/>
                    <a:lstStyle/>
                    <a:p>
                      <a:r>
                        <a:rPr lang="tr-TR" sz="1500" dirty="0" err="1"/>
                        <a:t>no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TCkimlik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soyadi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dogumtarihi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email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kaya@mail.com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demir@mail.com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ayse@mail.com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su@mail.com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5E5427-594D-7743-B639-2DD7124F7194}"/>
              </a:ext>
            </a:extLst>
          </p:cNvPr>
          <p:cNvSpPr txBox="1"/>
          <p:nvPr/>
        </p:nvSpPr>
        <p:spPr>
          <a:xfrm>
            <a:off x="283336" y="4256087"/>
            <a:ext cx="1794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ogrenciBorc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9E9C31-AD4E-724F-8E84-9A1125465A44}"/>
              </a:ext>
            </a:extLst>
          </p:cNvPr>
          <p:cNvSpPr/>
          <p:nvPr/>
        </p:nvSpPr>
        <p:spPr>
          <a:xfrm>
            <a:off x="2077868" y="3425090"/>
            <a:ext cx="4775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select</a:t>
            </a:r>
            <a:r>
              <a:rPr lang="tr-TR" dirty="0"/>
              <a:t> cinsiyeti = </a:t>
            </a:r>
            <a:r>
              <a:rPr lang="tr-TR" dirty="0" err="1"/>
              <a:t>case</a:t>
            </a:r>
            <a:r>
              <a:rPr lang="tr-TR" dirty="0"/>
              <a:t> cinsiyet</a:t>
            </a:r>
          </a:p>
          <a:p>
            <a:endParaRPr lang="tr-TR" dirty="0"/>
          </a:p>
          <a:p>
            <a:r>
              <a:rPr lang="tr-TR" dirty="0" err="1"/>
              <a:t>when</a:t>
            </a:r>
            <a:r>
              <a:rPr lang="tr-TR" dirty="0"/>
              <a:t> '0' </a:t>
            </a:r>
            <a:r>
              <a:rPr lang="tr-TR" dirty="0" err="1"/>
              <a:t>then</a:t>
            </a:r>
            <a:r>
              <a:rPr lang="tr-TR" dirty="0"/>
              <a:t> 'erkek'</a:t>
            </a:r>
          </a:p>
          <a:p>
            <a:endParaRPr lang="tr-TR" dirty="0"/>
          </a:p>
          <a:p>
            <a:r>
              <a:rPr lang="tr-TR" dirty="0" err="1"/>
              <a:t>when</a:t>
            </a:r>
            <a:r>
              <a:rPr lang="tr-TR" dirty="0"/>
              <a:t> '1' </a:t>
            </a:r>
            <a:r>
              <a:rPr lang="tr-TR" dirty="0" err="1"/>
              <a:t>then</a:t>
            </a:r>
            <a:r>
              <a:rPr lang="tr-TR" dirty="0"/>
              <a:t> 'kadın'</a:t>
            </a:r>
            <a:br>
              <a:rPr lang="tr-TR" dirty="0"/>
            </a:br>
            <a:endParaRPr lang="tr-TR" dirty="0"/>
          </a:p>
          <a:p>
            <a:r>
              <a:rPr lang="tr-TR" dirty="0" err="1"/>
              <a:t>end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dbo.ogrenci</a:t>
            </a:r>
            <a:endParaRPr lang="tr-TR" dirty="0"/>
          </a:p>
        </p:txBody>
      </p:sp>
      <p:graphicFrame>
        <p:nvGraphicFramePr>
          <p:cNvPr id="14" name="6 Tablo">
            <a:extLst>
              <a:ext uri="{FF2B5EF4-FFF2-40B4-BE49-F238E27FC236}">
                <a16:creationId xmlns:a16="http://schemas.microsoft.com/office/drawing/2014/main" id="{B3BC8EB0-1E84-FF4B-A6D5-51B2B7F06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86294"/>
              </p:ext>
            </p:extLst>
          </p:nvPr>
        </p:nvGraphicFramePr>
        <p:xfrm>
          <a:off x="5841442" y="3555199"/>
          <a:ext cx="1802942" cy="172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216">
                <a:tc>
                  <a:txBody>
                    <a:bodyPr/>
                    <a:lstStyle/>
                    <a:p>
                      <a:r>
                        <a:rPr lang="tr-TR" sz="1500" dirty="0" err="1"/>
                        <a:t>no</a:t>
                      </a:r>
                      <a:endParaRPr lang="tr-TR" sz="15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Cinsiyet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erkek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erkek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16">
                <a:tc>
                  <a:txBody>
                    <a:bodyPr/>
                    <a:lstStyle/>
                    <a:p>
                      <a:r>
                        <a:rPr lang="tr-TR" sz="15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kadın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04">
                <a:tc>
                  <a:txBody>
                    <a:bodyPr/>
                    <a:lstStyle/>
                    <a:p>
                      <a:r>
                        <a:rPr lang="tr-TR" sz="15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kadın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DEB850DA-C34B-45BC-8405-AE2323C8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MS-Access Raporlar, T-SQL Sorguları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127556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9">
      <a:dk1>
        <a:srgbClr val="262626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1512</Words>
  <Application>Microsoft Macintosh PowerPoint</Application>
  <PresentationFormat>Widescreen</PresentationFormat>
  <Paragraphs>635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Consolas</vt:lpstr>
      <vt:lpstr>Office Theme</vt:lpstr>
      <vt:lpstr>NİŞANTAŞI ÜNİVERSİTESİ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  <vt:lpstr>MS-Access Raporlar, T-SQL Sorguları ve Operatörler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NİŞANTAŞI ÜNİVERSİTESİ</dc:title>
  <dc:creator>NİŞANTAŞI ÜNİVERSİTESİ</dc:creator>
  <cp:lastModifiedBy>Alican HAZIR</cp:lastModifiedBy>
  <cp:revision>49</cp:revision>
  <dcterms:created xsi:type="dcterms:W3CDTF">2018-10-04T16:47:02Z</dcterms:created>
  <dcterms:modified xsi:type="dcterms:W3CDTF">2020-04-02T12:39:43Z</dcterms:modified>
</cp:coreProperties>
</file>