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83" r:id="rId4"/>
    <p:sldId id="284" r:id="rId5"/>
    <p:sldId id="285" r:id="rId6"/>
    <p:sldId id="286" r:id="rId7"/>
    <p:sldId id="282" r:id="rId8"/>
    <p:sldId id="287" r:id="rId9"/>
    <p:sldId id="288" r:id="rId10"/>
    <p:sldId id="289" r:id="rId11"/>
    <p:sldId id="290" r:id="rId12"/>
    <p:sldId id="291" r:id="rId13"/>
    <p:sldId id="292" r:id="rId14"/>
    <p:sldId id="293" r:id="rId15"/>
    <p:sldId id="294" r:id="rId16"/>
    <p:sldId id="271"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622"/>
    <a:srgbClr val="AB0A3D"/>
    <a:srgbClr val="7A29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88235"/>
  </p:normalViewPr>
  <p:slideViewPr>
    <p:cSldViewPr snapToGrid="0">
      <p:cViewPr varScale="1">
        <p:scale>
          <a:sx n="92" d="100"/>
          <a:sy n="92" d="100"/>
        </p:scale>
        <p:origin x="7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C34D2-DB3A-8D4A-935D-78A90E1BC7C8}" type="datetimeFigureOut">
              <a:rPr lang="en-TR" smtClean="0"/>
              <a:t>15.04.2020</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91E3F-9D3E-3C49-B14E-289180A5567C}" type="slidenum">
              <a:rPr lang="en-TR" smtClean="0"/>
              <a:t>‹#›</a:t>
            </a:fld>
            <a:endParaRPr lang="en-TR"/>
          </a:p>
        </p:txBody>
      </p:sp>
    </p:spTree>
    <p:extLst>
      <p:ext uri="{BB962C8B-B14F-4D97-AF65-F5344CB8AC3E}">
        <p14:creationId xmlns:p14="http://schemas.microsoft.com/office/powerpoint/2010/main" val="109709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2291E3F-9D3E-3C49-B14E-289180A5567C}" type="slidenum">
              <a:rPr lang="en-TR" smtClean="0"/>
              <a:t>7</a:t>
            </a:fld>
            <a:endParaRPr lang="en-TR"/>
          </a:p>
        </p:txBody>
      </p:sp>
    </p:spTree>
    <p:extLst>
      <p:ext uri="{BB962C8B-B14F-4D97-AF65-F5344CB8AC3E}">
        <p14:creationId xmlns:p14="http://schemas.microsoft.com/office/powerpoint/2010/main" val="1774001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2291E3F-9D3E-3C49-B14E-289180A5567C}" type="slidenum">
              <a:rPr lang="en-TR" smtClean="0"/>
              <a:t>8</a:t>
            </a:fld>
            <a:endParaRPr lang="en-TR"/>
          </a:p>
        </p:txBody>
      </p:sp>
    </p:spTree>
    <p:extLst>
      <p:ext uri="{BB962C8B-B14F-4D97-AF65-F5344CB8AC3E}">
        <p14:creationId xmlns:p14="http://schemas.microsoft.com/office/powerpoint/2010/main" val="153578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2291E3F-9D3E-3C49-B14E-289180A5567C}" type="slidenum">
              <a:rPr lang="en-TR" smtClean="0"/>
              <a:t>9</a:t>
            </a:fld>
            <a:endParaRPr lang="en-TR"/>
          </a:p>
        </p:txBody>
      </p:sp>
    </p:spTree>
    <p:extLst>
      <p:ext uri="{BB962C8B-B14F-4D97-AF65-F5344CB8AC3E}">
        <p14:creationId xmlns:p14="http://schemas.microsoft.com/office/powerpoint/2010/main" val="3461677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2291E3F-9D3E-3C49-B14E-289180A5567C}" type="slidenum">
              <a:rPr lang="en-TR" smtClean="0"/>
              <a:t>10</a:t>
            </a:fld>
            <a:endParaRPr lang="en-TR"/>
          </a:p>
        </p:txBody>
      </p:sp>
    </p:spTree>
    <p:extLst>
      <p:ext uri="{BB962C8B-B14F-4D97-AF65-F5344CB8AC3E}">
        <p14:creationId xmlns:p14="http://schemas.microsoft.com/office/powerpoint/2010/main" val="1060055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2291E3F-9D3E-3C49-B14E-289180A5567C}" type="slidenum">
              <a:rPr lang="en-TR" smtClean="0"/>
              <a:t>11</a:t>
            </a:fld>
            <a:endParaRPr lang="en-TR"/>
          </a:p>
        </p:txBody>
      </p:sp>
    </p:spTree>
    <p:extLst>
      <p:ext uri="{BB962C8B-B14F-4D97-AF65-F5344CB8AC3E}">
        <p14:creationId xmlns:p14="http://schemas.microsoft.com/office/powerpoint/2010/main" val="2339813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2291E3F-9D3E-3C49-B14E-289180A5567C}" type="slidenum">
              <a:rPr lang="en-TR" smtClean="0"/>
              <a:t>12</a:t>
            </a:fld>
            <a:endParaRPr lang="en-TR"/>
          </a:p>
        </p:txBody>
      </p:sp>
    </p:spTree>
    <p:extLst>
      <p:ext uri="{BB962C8B-B14F-4D97-AF65-F5344CB8AC3E}">
        <p14:creationId xmlns:p14="http://schemas.microsoft.com/office/powerpoint/2010/main" val="2669979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2291E3F-9D3E-3C49-B14E-289180A5567C}" type="slidenum">
              <a:rPr lang="en-TR" smtClean="0"/>
              <a:t>13</a:t>
            </a:fld>
            <a:endParaRPr lang="en-TR"/>
          </a:p>
        </p:txBody>
      </p:sp>
    </p:spTree>
    <p:extLst>
      <p:ext uri="{BB962C8B-B14F-4D97-AF65-F5344CB8AC3E}">
        <p14:creationId xmlns:p14="http://schemas.microsoft.com/office/powerpoint/2010/main" val="187412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2291E3F-9D3E-3C49-B14E-289180A5567C}" type="slidenum">
              <a:rPr lang="en-TR" smtClean="0"/>
              <a:t>14</a:t>
            </a:fld>
            <a:endParaRPr lang="en-TR"/>
          </a:p>
        </p:txBody>
      </p:sp>
    </p:spTree>
    <p:extLst>
      <p:ext uri="{BB962C8B-B14F-4D97-AF65-F5344CB8AC3E}">
        <p14:creationId xmlns:p14="http://schemas.microsoft.com/office/powerpoint/2010/main" val="239718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2291E3F-9D3E-3C49-B14E-289180A5567C}" type="slidenum">
              <a:rPr lang="en-TR" smtClean="0"/>
              <a:t>15</a:t>
            </a:fld>
            <a:endParaRPr lang="en-TR"/>
          </a:p>
        </p:txBody>
      </p:sp>
    </p:spTree>
    <p:extLst>
      <p:ext uri="{BB962C8B-B14F-4D97-AF65-F5344CB8AC3E}">
        <p14:creationId xmlns:p14="http://schemas.microsoft.com/office/powerpoint/2010/main" val="2652106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15958"/>
          <a:stretch/>
        </p:blipFill>
        <p:spPr>
          <a:xfrm>
            <a:off x="0" y="-1"/>
            <a:ext cx="12192000" cy="6858001"/>
          </a:xfrm>
          <a:prstGeom prst="rect">
            <a:avLst/>
          </a:prstGeom>
        </p:spPr>
      </p:pic>
      <p:sp>
        <p:nvSpPr>
          <p:cNvPr id="2" name="Title 1"/>
          <p:cNvSpPr>
            <a:spLocks noGrp="1"/>
          </p:cNvSpPr>
          <p:nvPr>
            <p:ph type="ctrTitle"/>
          </p:nvPr>
        </p:nvSpPr>
        <p:spPr>
          <a:xfrm>
            <a:off x="1524000" y="2473374"/>
            <a:ext cx="9144000" cy="2387600"/>
          </a:xfrm>
        </p:spPr>
        <p:txBody>
          <a:bodyPr anchor="b">
            <a:noAutofit/>
          </a:bodyPr>
          <a:lstStyle>
            <a:lvl1pPr algn="ctr">
              <a:defRPr sz="8800"/>
            </a:lvl1pPr>
          </a:lstStyle>
          <a:p>
            <a:r>
              <a:rPr lang="en-US"/>
              <a:t>Click to edit Master title style</a:t>
            </a:r>
            <a:endParaRPr lang="tr-TR"/>
          </a:p>
        </p:txBody>
      </p:sp>
      <p:sp>
        <p:nvSpPr>
          <p:cNvPr id="3" name="Subtitle 2"/>
          <p:cNvSpPr>
            <a:spLocks noGrp="1"/>
          </p:cNvSpPr>
          <p:nvPr>
            <p:ph type="subTitle" idx="1"/>
          </p:nvPr>
        </p:nvSpPr>
        <p:spPr>
          <a:xfrm>
            <a:off x="1524000" y="5356707"/>
            <a:ext cx="9144000" cy="74753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20CA26A1-2280-4286-B3F3-EE7C03AE3B26}" type="datetimeFigureOut">
              <a:rPr lang="tr-TR" smtClean="0"/>
              <a:t>15.04.2020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89A006F-2F81-494A-91E3-9C2426BA84E1}" type="slidenum">
              <a:rPr lang="tr-TR" smtClean="0"/>
              <a:t>‹#›</a:t>
            </a:fld>
            <a:endParaRPr lang="tr-TR"/>
          </a:p>
        </p:txBody>
      </p:sp>
      <p:sp>
        <p:nvSpPr>
          <p:cNvPr id="10" name="Rectangle 9" title="right edge border"/>
          <p:cNvSpPr/>
          <p:nvPr userDrawn="1"/>
        </p:nvSpPr>
        <p:spPr>
          <a:xfrm rot="16200000">
            <a:off x="5954268" y="-5954268"/>
            <a:ext cx="283464"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right edge border"/>
          <p:cNvSpPr/>
          <p:nvPr userDrawn="1"/>
        </p:nvSpPr>
        <p:spPr>
          <a:xfrm rot="16200000">
            <a:off x="5954268" y="625475"/>
            <a:ext cx="283464" cy="12192000"/>
          </a:xfrm>
          <a:prstGeom prst="rect">
            <a:avLst/>
          </a:prstGeom>
          <a:solidFill>
            <a:srgbClr val="7A29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4"/>
          <p:cNvSpPr txBox="1">
            <a:spLocks/>
          </p:cNvSpPr>
          <p:nvPr userDrawn="1"/>
        </p:nvSpPr>
        <p:spPr>
          <a:xfrm>
            <a:off x="5042281" y="6562391"/>
            <a:ext cx="2239664" cy="31816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a:solidFill>
                  <a:schemeClr val="bg1"/>
                </a:solidFill>
              </a:rPr>
              <a:t>NİŞANTAŞI ÜNİVERSİTESİ ©</a:t>
            </a:r>
            <a:endParaRPr lang="en-US" dirty="0">
              <a:solidFill>
                <a:schemeClr val="bg1"/>
              </a:solidFill>
            </a:endParaRPr>
          </a:p>
        </p:txBody>
      </p:sp>
      <p:sp>
        <p:nvSpPr>
          <p:cNvPr id="14" name="Rectangle 13" title="right edge border"/>
          <p:cNvSpPr/>
          <p:nvPr userDrawn="1"/>
        </p:nvSpPr>
        <p:spPr>
          <a:xfrm rot="16200000">
            <a:off x="6073139" y="2320828"/>
            <a:ext cx="45719" cy="70457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hlinkClick r:id="rId3"/>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5025" t="18450" r="25310" b="18450"/>
          <a:stretch/>
        </p:blipFill>
        <p:spPr>
          <a:xfrm>
            <a:off x="5430979" y="653271"/>
            <a:ext cx="1330037" cy="1708407"/>
          </a:xfrm>
          <a:prstGeom prst="rect">
            <a:avLst/>
          </a:prstGeom>
        </p:spPr>
      </p:pic>
      <p:pic>
        <p:nvPicPr>
          <p:cNvPr id="17" name="Picture 16">
            <a:hlinkClick r:id="rId3"/>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5025" t="18450" r="25310" b="18450"/>
          <a:stretch/>
        </p:blipFill>
        <p:spPr>
          <a:xfrm>
            <a:off x="4914901" y="6584822"/>
            <a:ext cx="212776" cy="273306"/>
          </a:xfrm>
          <a:prstGeom prst="rect">
            <a:avLst/>
          </a:prstGeom>
        </p:spPr>
      </p:pic>
    </p:spTree>
    <p:extLst>
      <p:ext uri="{BB962C8B-B14F-4D97-AF65-F5344CB8AC3E}">
        <p14:creationId xmlns:p14="http://schemas.microsoft.com/office/powerpoint/2010/main" val="324044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20CA26A1-2280-4286-B3F3-EE7C03AE3B26}" type="datetimeFigureOut">
              <a:rPr lang="tr-TR" smtClean="0"/>
              <a:t>15.04.2020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89A006F-2F81-494A-91E3-9C2426BA84E1}" type="slidenum">
              <a:rPr lang="tr-TR" smtClean="0"/>
              <a:t>‹#›</a:t>
            </a:fld>
            <a:endParaRPr lang="tr-TR"/>
          </a:p>
        </p:txBody>
      </p:sp>
    </p:spTree>
    <p:extLst>
      <p:ext uri="{BB962C8B-B14F-4D97-AF65-F5344CB8AC3E}">
        <p14:creationId xmlns:p14="http://schemas.microsoft.com/office/powerpoint/2010/main" val="149903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20CA26A1-2280-4286-B3F3-EE7C03AE3B26}" type="datetimeFigureOut">
              <a:rPr lang="tr-TR" smtClean="0"/>
              <a:t>15.04.2020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89A006F-2F81-494A-91E3-9C2426BA84E1}" type="slidenum">
              <a:rPr lang="tr-TR" smtClean="0"/>
              <a:t>‹#›</a:t>
            </a:fld>
            <a:endParaRPr lang="tr-TR"/>
          </a:p>
        </p:txBody>
      </p:sp>
    </p:spTree>
    <p:extLst>
      <p:ext uri="{BB962C8B-B14F-4D97-AF65-F5344CB8AC3E}">
        <p14:creationId xmlns:p14="http://schemas.microsoft.com/office/powerpoint/2010/main" val="9451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20CA26A1-2280-4286-B3F3-EE7C03AE3B26}" type="datetimeFigureOut">
              <a:rPr lang="tr-TR" smtClean="0"/>
              <a:t>15.04.2020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89A006F-2F81-494A-91E3-9C2426BA84E1}" type="slidenum">
              <a:rPr lang="tr-TR" smtClean="0"/>
              <a:t>‹#›</a:t>
            </a:fld>
            <a:endParaRPr lang="tr-TR"/>
          </a:p>
        </p:txBody>
      </p:sp>
    </p:spTree>
    <p:extLst>
      <p:ext uri="{BB962C8B-B14F-4D97-AF65-F5344CB8AC3E}">
        <p14:creationId xmlns:p14="http://schemas.microsoft.com/office/powerpoint/2010/main" val="408536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CA26A1-2280-4286-B3F3-EE7C03AE3B26}" type="datetimeFigureOut">
              <a:rPr lang="tr-TR" smtClean="0"/>
              <a:t>15.04.2020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89A006F-2F81-494A-91E3-9C2426BA84E1}" type="slidenum">
              <a:rPr lang="tr-TR" smtClean="0"/>
              <a:t>‹#›</a:t>
            </a:fld>
            <a:endParaRPr lang="tr-TR"/>
          </a:p>
        </p:txBody>
      </p:sp>
    </p:spTree>
    <p:extLst>
      <p:ext uri="{BB962C8B-B14F-4D97-AF65-F5344CB8AC3E}">
        <p14:creationId xmlns:p14="http://schemas.microsoft.com/office/powerpoint/2010/main" val="61399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20CA26A1-2280-4286-B3F3-EE7C03AE3B26}" type="datetimeFigureOut">
              <a:rPr lang="tr-TR" smtClean="0"/>
              <a:t>15.04.2020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89A006F-2F81-494A-91E3-9C2426BA84E1}" type="slidenum">
              <a:rPr lang="tr-TR" smtClean="0"/>
              <a:t>‹#›</a:t>
            </a:fld>
            <a:endParaRPr lang="tr-TR"/>
          </a:p>
        </p:txBody>
      </p:sp>
    </p:spTree>
    <p:extLst>
      <p:ext uri="{BB962C8B-B14F-4D97-AF65-F5344CB8AC3E}">
        <p14:creationId xmlns:p14="http://schemas.microsoft.com/office/powerpoint/2010/main" val="144988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20CA26A1-2280-4286-B3F3-EE7C03AE3B26}" type="datetimeFigureOut">
              <a:rPr lang="tr-TR" smtClean="0"/>
              <a:t>15.04.2020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89A006F-2F81-494A-91E3-9C2426BA84E1}" type="slidenum">
              <a:rPr lang="tr-TR" smtClean="0"/>
              <a:t>‹#›</a:t>
            </a:fld>
            <a:endParaRPr lang="tr-TR"/>
          </a:p>
        </p:txBody>
      </p:sp>
    </p:spTree>
    <p:extLst>
      <p:ext uri="{BB962C8B-B14F-4D97-AF65-F5344CB8AC3E}">
        <p14:creationId xmlns:p14="http://schemas.microsoft.com/office/powerpoint/2010/main" val="3483875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20CA26A1-2280-4286-B3F3-EE7C03AE3B26}" type="datetimeFigureOut">
              <a:rPr lang="tr-TR" smtClean="0"/>
              <a:t>15.04.2020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89A006F-2F81-494A-91E3-9C2426BA84E1}" type="slidenum">
              <a:rPr lang="tr-TR" smtClean="0"/>
              <a:t>‹#›</a:t>
            </a:fld>
            <a:endParaRPr lang="tr-TR"/>
          </a:p>
        </p:txBody>
      </p:sp>
    </p:spTree>
    <p:extLst>
      <p:ext uri="{BB962C8B-B14F-4D97-AF65-F5344CB8AC3E}">
        <p14:creationId xmlns:p14="http://schemas.microsoft.com/office/powerpoint/2010/main" val="336761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A26A1-2280-4286-B3F3-EE7C03AE3B26}" type="datetimeFigureOut">
              <a:rPr lang="tr-TR" smtClean="0"/>
              <a:t>15.04.2020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89A006F-2F81-494A-91E3-9C2426BA84E1}" type="slidenum">
              <a:rPr lang="tr-TR" smtClean="0"/>
              <a:t>‹#›</a:t>
            </a:fld>
            <a:endParaRPr lang="tr-TR"/>
          </a:p>
        </p:txBody>
      </p:sp>
    </p:spTree>
    <p:extLst>
      <p:ext uri="{BB962C8B-B14F-4D97-AF65-F5344CB8AC3E}">
        <p14:creationId xmlns:p14="http://schemas.microsoft.com/office/powerpoint/2010/main" val="199048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CA26A1-2280-4286-B3F3-EE7C03AE3B26}" type="datetimeFigureOut">
              <a:rPr lang="tr-TR" smtClean="0"/>
              <a:t>15.04.2020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89A006F-2F81-494A-91E3-9C2426BA84E1}" type="slidenum">
              <a:rPr lang="tr-TR" smtClean="0"/>
              <a:t>‹#›</a:t>
            </a:fld>
            <a:endParaRPr lang="tr-TR"/>
          </a:p>
        </p:txBody>
      </p:sp>
    </p:spTree>
    <p:extLst>
      <p:ext uri="{BB962C8B-B14F-4D97-AF65-F5344CB8AC3E}">
        <p14:creationId xmlns:p14="http://schemas.microsoft.com/office/powerpoint/2010/main" val="329393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CA26A1-2280-4286-B3F3-EE7C03AE3B26}" type="datetimeFigureOut">
              <a:rPr lang="tr-TR" smtClean="0"/>
              <a:t>15.04.2020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89A006F-2F81-494A-91E3-9C2426BA84E1}" type="slidenum">
              <a:rPr lang="tr-TR" smtClean="0"/>
              <a:t>‹#›</a:t>
            </a:fld>
            <a:endParaRPr lang="tr-TR"/>
          </a:p>
        </p:txBody>
      </p:sp>
    </p:spTree>
    <p:extLst>
      <p:ext uri="{BB962C8B-B14F-4D97-AF65-F5344CB8AC3E}">
        <p14:creationId xmlns:p14="http://schemas.microsoft.com/office/powerpoint/2010/main" val="1377950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about:blan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A26A1-2280-4286-B3F3-EE7C03AE3B26}" type="datetimeFigureOut">
              <a:rPr lang="tr-TR" smtClean="0"/>
              <a:t>15.04.2020</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7" name="Rectangle 6" title="right edge border"/>
          <p:cNvSpPr/>
          <p:nvPr userDrawn="1"/>
        </p:nvSpPr>
        <p:spPr>
          <a:xfrm rot="16200000">
            <a:off x="5954268" y="-5954268"/>
            <a:ext cx="283464"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right edge border"/>
          <p:cNvSpPr/>
          <p:nvPr userDrawn="1"/>
        </p:nvSpPr>
        <p:spPr>
          <a:xfrm rot="16200000">
            <a:off x="5954268" y="625475"/>
            <a:ext cx="283464" cy="12192000"/>
          </a:xfrm>
          <a:prstGeom prst="rect">
            <a:avLst/>
          </a:prstGeom>
          <a:solidFill>
            <a:srgbClr val="7A292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hlinkClick r:id="rId13"/>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25078" t="19773" r="26368" b="19563"/>
          <a:stretch/>
        </p:blipFill>
        <p:spPr>
          <a:xfrm>
            <a:off x="4894961" y="6579742"/>
            <a:ext cx="220907" cy="283465"/>
          </a:xfrm>
          <a:prstGeom prst="rect">
            <a:avLst/>
          </a:prstGeom>
        </p:spPr>
      </p:pic>
      <p:sp>
        <p:nvSpPr>
          <p:cNvPr id="11" name="Footer Placeholder 4"/>
          <p:cNvSpPr txBox="1">
            <a:spLocks/>
          </p:cNvSpPr>
          <p:nvPr userDrawn="1"/>
        </p:nvSpPr>
        <p:spPr>
          <a:xfrm>
            <a:off x="5042281" y="6562391"/>
            <a:ext cx="2239664" cy="31816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a:solidFill>
                  <a:schemeClr val="bg1"/>
                </a:solidFill>
              </a:rPr>
              <a:t>NİŞANTAŞI ÜNİVERSİTESİ ©</a:t>
            </a:r>
            <a:endParaRPr lang="en-US" dirty="0">
              <a:solidFill>
                <a:schemeClr val="bg1"/>
              </a:solidFill>
            </a:endParaRPr>
          </a:p>
        </p:txBody>
      </p:sp>
      <p:sp>
        <p:nvSpPr>
          <p:cNvPr id="12" name="Slide Number Placeholder 5"/>
          <p:cNvSpPr txBox="1">
            <a:spLocks/>
          </p:cNvSpPr>
          <p:nvPr userDrawn="1"/>
        </p:nvSpPr>
        <p:spPr>
          <a:xfrm>
            <a:off x="9343769" y="6548577"/>
            <a:ext cx="2819399" cy="34579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411242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a:ln w="9525">
                  <a:solidFill>
                    <a:schemeClr val="bg1"/>
                  </a:solidFill>
                  <a:prstDash val="solid"/>
                </a:ln>
                <a:effectLst>
                  <a:outerShdw blurRad="12700" dist="38100" dir="2700000" algn="tl" rotWithShape="0">
                    <a:schemeClr val="bg1">
                      <a:lumMod val="50000"/>
                    </a:schemeClr>
                  </a:outerShdw>
                </a:effectLst>
              </a:rPr>
              <a:t>NİŞANTAŞI ÜNİVERSİTESİ</a:t>
            </a:r>
          </a:p>
        </p:txBody>
      </p:sp>
      <p:sp>
        <p:nvSpPr>
          <p:cNvPr id="3" name="Subtitle 2"/>
          <p:cNvSpPr>
            <a:spLocks noGrp="1"/>
          </p:cNvSpPr>
          <p:nvPr>
            <p:ph type="subTitle" idx="1"/>
          </p:nvPr>
        </p:nvSpPr>
        <p:spPr/>
        <p:txBody>
          <a:bodyPr/>
          <a:lstStyle/>
          <a:p>
            <a:r>
              <a:rPr lang="tr-TR" b="1" dirty="0">
                <a:ln>
                  <a:solidFill>
                    <a:schemeClr val="tx1"/>
                  </a:solidFill>
                </a:ln>
                <a:solidFill>
                  <a:srgbClr val="7A2924"/>
                </a:solidFill>
              </a:rPr>
              <a:t>İleri Veri Tabanı Uygulamaları – T-SQL Örnekleri</a:t>
            </a:r>
          </a:p>
        </p:txBody>
      </p:sp>
    </p:spTree>
    <p:extLst>
      <p:ext uri="{BB962C8B-B14F-4D97-AF65-F5344CB8AC3E}">
        <p14:creationId xmlns:p14="http://schemas.microsoft.com/office/powerpoint/2010/main" val="3631929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3">
            <a:extLst>
              <a:ext uri="{FF2B5EF4-FFF2-40B4-BE49-F238E27FC236}">
                <a16:creationId xmlns:a16="http://schemas.microsoft.com/office/drawing/2014/main" id="{BAC3605B-DF0E-4845-ADA7-C2F5A15A0FE5}"/>
              </a:ext>
            </a:extLst>
          </p:cNvPr>
          <p:cNvSpPr/>
          <p:nvPr/>
        </p:nvSpPr>
        <p:spPr>
          <a:xfrm>
            <a:off x="851452" y="1204159"/>
            <a:ext cx="8497957" cy="369332"/>
          </a:xfrm>
          <a:prstGeom prst="rect">
            <a:avLst/>
          </a:prstGeom>
        </p:spPr>
        <p:txBody>
          <a:bodyPr wrap="square">
            <a:spAutoFit/>
          </a:bodyPr>
          <a:lstStyle/>
          <a:p>
            <a:pPr algn="just"/>
            <a:r>
              <a:rPr lang="tr-TR" dirty="0"/>
              <a:t>CASE Örneği WHEN - ELSE</a:t>
            </a:r>
          </a:p>
        </p:txBody>
      </p:sp>
      <p:sp>
        <p:nvSpPr>
          <p:cNvPr id="10" name="Title 1">
            <a:extLst>
              <a:ext uri="{FF2B5EF4-FFF2-40B4-BE49-F238E27FC236}">
                <a16:creationId xmlns:a16="http://schemas.microsoft.com/office/drawing/2014/main" id="{30CBBB57-8EA4-244E-AE6F-6A95ABFCAD4E}"/>
              </a:ext>
            </a:extLst>
          </p:cNvPr>
          <p:cNvSpPr>
            <a:spLocks noGrp="1"/>
          </p:cNvSpPr>
          <p:nvPr>
            <p:ph type="title"/>
          </p:nvPr>
        </p:nvSpPr>
        <p:spPr>
          <a:xfrm>
            <a:off x="838199" y="698910"/>
            <a:ext cx="10634472" cy="545627"/>
          </a:xfrm>
        </p:spPr>
        <p:txBody>
          <a:bodyPr>
            <a:normAutofit fontScale="90000"/>
          </a:bodyPr>
          <a:lstStyle/>
          <a:p>
            <a:r>
              <a:rPr lang="tr-TR" dirty="0"/>
              <a:t>T-SQL Örnekleri</a:t>
            </a:r>
          </a:p>
        </p:txBody>
      </p:sp>
      <p:graphicFrame>
        <p:nvGraphicFramePr>
          <p:cNvPr id="7" name="6 Tablo">
            <a:extLst>
              <a:ext uri="{FF2B5EF4-FFF2-40B4-BE49-F238E27FC236}">
                <a16:creationId xmlns:a16="http://schemas.microsoft.com/office/drawing/2014/main" id="{1B02AF3B-A52A-164D-9240-4CF66705E5CA}"/>
              </a:ext>
            </a:extLst>
          </p:cNvPr>
          <p:cNvGraphicFramePr>
            <a:graphicFrameLocks noGrp="1"/>
          </p:cNvGraphicFramePr>
          <p:nvPr>
            <p:extLst>
              <p:ext uri="{D42A27DB-BD31-4B8C-83A1-F6EECF244321}">
                <p14:modId xmlns:p14="http://schemas.microsoft.com/office/powerpoint/2010/main" val="3794895970"/>
              </p:ext>
            </p:extLst>
          </p:nvPr>
        </p:nvGraphicFramePr>
        <p:xfrm>
          <a:off x="966943" y="2420819"/>
          <a:ext cx="4670363" cy="2995832"/>
        </p:xfrm>
        <a:graphic>
          <a:graphicData uri="http://schemas.openxmlformats.org/drawingml/2006/table">
            <a:tbl>
              <a:tblPr firstRow="1" bandRow="1">
                <a:tableStyleId>{5C22544A-7EE6-4342-B048-85BDC9FD1C3A}</a:tableStyleId>
              </a:tblPr>
              <a:tblGrid>
                <a:gridCol w="664184">
                  <a:extLst>
                    <a:ext uri="{9D8B030D-6E8A-4147-A177-3AD203B41FA5}">
                      <a16:colId xmlns:a16="http://schemas.microsoft.com/office/drawing/2014/main" val="20000"/>
                    </a:ext>
                  </a:extLst>
                </a:gridCol>
                <a:gridCol w="2056453">
                  <a:extLst>
                    <a:ext uri="{9D8B030D-6E8A-4147-A177-3AD203B41FA5}">
                      <a16:colId xmlns:a16="http://schemas.microsoft.com/office/drawing/2014/main" val="20001"/>
                    </a:ext>
                  </a:extLst>
                </a:gridCol>
                <a:gridCol w="1949726">
                  <a:extLst>
                    <a:ext uri="{9D8B030D-6E8A-4147-A177-3AD203B41FA5}">
                      <a16:colId xmlns:a16="http://schemas.microsoft.com/office/drawing/2014/main" val="2129235384"/>
                    </a:ext>
                  </a:extLst>
                </a:gridCol>
              </a:tblGrid>
              <a:tr h="435596">
                <a:tc>
                  <a:txBody>
                    <a:bodyPr/>
                    <a:lstStyle/>
                    <a:p>
                      <a:r>
                        <a:rPr lang="tr-TR" sz="1800" dirty="0"/>
                        <a:t>No</a:t>
                      </a:r>
                    </a:p>
                  </a:txBody>
                  <a:tcPr marL="91439" marR="91439" marT="45714" marB="45714"/>
                </a:tc>
                <a:tc>
                  <a:txBody>
                    <a:bodyPr/>
                    <a:lstStyle/>
                    <a:p>
                      <a:r>
                        <a:rPr lang="tr-TR" sz="1800" dirty="0"/>
                        <a:t>Kargolar</a:t>
                      </a:r>
                    </a:p>
                  </a:txBody>
                  <a:tcPr marL="91439" marR="91439" marT="45714" marB="45714"/>
                </a:tc>
                <a:tc>
                  <a:txBody>
                    <a:bodyPr/>
                    <a:lstStyle/>
                    <a:p>
                      <a:r>
                        <a:rPr lang="tr-TR" sz="1800" dirty="0"/>
                        <a:t>Bölgeler</a:t>
                      </a:r>
                    </a:p>
                  </a:txBody>
                  <a:tcPr marL="91439" marR="91439" marT="45714" marB="45714"/>
                </a:tc>
                <a:extLst>
                  <a:ext uri="{0D108BD9-81ED-4DB2-BD59-A6C34878D82A}">
                    <a16:rowId xmlns:a16="http://schemas.microsoft.com/office/drawing/2014/main" val="10000"/>
                  </a:ext>
                </a:extLst>
              </a:tr>
              <a:tr h="0">
                <a:tc>
                  <a:txBody>
                    <a:bodyPr/>
                    <a:lstStyle/>
                    <a:p>
                      <a:r>
                        <a:rPr lang="tr-TR" sz="1800" dirty="0"/>
                        <a:t>1</a:t>
                      </a:r>
                    </a:p>
                  </a:txBody>
                  <a:tcPr marL="91439" marR="91439" marT="45714" marB="45714"/>
                </a:tc>
                <a:tc>
                  <a:txBody>
                    <a:bodyPr/>
                    <a:lstStyle/>
                    <a:p>
                      <a:r>
                        <a:rPr lang="tr-TR" sz="1800" dirty="0"/>
                        <a:t>Kargo 1</a:t>
                      </a:r>
                    </a:p>
                  </a:txBody>
                  <a:tcPr marL="91439" marR="91439" marT="45714" marB="45714"/>
                </a:tc>
                <a:tc>
                  <a:txBody>
                    <a:bodyPr/>
                    <a:lstStyle/>
                    <a:p>
                      <a:pPr algn="l"/>
                      <a:r>
                        <a:rPr lang="tr-TR" dirty="0"/>
                        <a:t>Ege Bölgesi</a:t>
                      </a:r>
                    </a:p>
                  </a:txBody>
                  <a:tcPr marL="91439" marR="91439" marT="45714" marB="45714"/>
                </a:tc>
                <a:extLst>
                  <a:ext uri="{0D108BD9-81ED-4DB2-BD59-A6C34878D82A}">
                    <a16:rowId xmlns:a16="http://schemas.microsoft.com/office/drawing/2014/main" val="10001"/>
                  </a:ext>
                </a:extLst>
              </a:tr>
              <a:tr h="248909">
                <a:tc>
                  <a:txBody>
                    <a:bodyPr/>
                    <a:lstStyle/>
                    <a:p>
                      <a:r>
                        <a:rPr lang="tr-TR" sz="1800" dirty="0"/>
                        <a:t>2</a:t>
                      </a:r>
                    </a:p>
                  </a:txBody>
                  <a:tcPr marL="91439" marR="91439" marT="45714" marB="45714"/>
                </a:tc>
                <a:tc>
                  <a:txBody>
                    <a:bodyPr/>
                    <a:lstStyle/>
                    <a:p>
                      <a:r>
                        <a:rPr lang="en-US" sz="1800" b="0" i="0" kern="1200" dirty="0" err="1">
                          <a:solidFill>
                            <a:schemeClr val="dk1"/>
                          </a:solidFill>
                          <a:effectLst/>
                          <a:latin typeface="+mn-lt"/>
                          <a:ea typeface="+mn-ea"/>
                          <a:cs typeface="+mn-cs"/>
                        </a:rPr>
                        <a:t>Kargo</a:t>
                      </a:r>
                      <a:r>
                        <a:rPr lang="en-US" sz="1800" b="0" i="0" kern="1200" dirty="0">
                          <a:solidFill>
                            <a:schemeClr val="dk1"/>
                          </a:solidFill>
                          <a:effectLst/>
                          <a:latin typeface="+mn-lt"/>
                          <a:ea typeface="+mn-ea"/>
                          <a:cs typeface="+mn-cs"/>
                        </a:rPr>
                        <a:t> 2</a:t>
                      </a:r>
                      <a:endParaRPr lang="tr-TR" sz="1800" dirty="0"/>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Ege Bölgesi</a:t>
                      </a:r>
                    </a:p>
                  </a:txBody>
                  <a:tcPr marL="91439" marR="91439" marT="45714" marB="45714"/>
                </a:tc>
                <a:extLst>
                  <a:ext uri="{0D108BD9-81ED-4DB2-BD59-A6C34878D82A}">
                    <a16:rowId xmlns:a16="http://schemas.microsoft.com/office/drawing/2014/main" val="10002"/>
                  </a:ext>
                </a:extLst>
              </a:tr>
              <a:tr h="248909">
                <a:tc>
                  <a:txBody>
                    <a:bodyPr/>
                    <a:lstStyle/>
                    <a:p>
                      <a:r>
                        <a:rPr lang="tr-TR" sz="1800" dirty="0"/>
                        <a:t>3</a:t>
                      </a:r>
                    </a:p>
                  </a:txBody>
                  <a:tcPr marL="91439" marR="91439" marT="45714" marB="45714"/>
                </a:tc>
                <a:tc>
                  <a:txBody>
                    <a:bodyPr/>
                    <a:lstStyle/>
                    <a:p>
                      <a:r>
                        <a:rPr lang="tr-TR" sz="1800" dirty="0"/>
                        <a:t>Kargo 3</a:t>
                      </a:r>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Ege Bölgesi</a:t>
                      </a:r>
                    </a:p>
                  </a:txBody>
                  <a:tcPr marL="91439" marR="91439" marT="45714" marB="45714"/>
                </a:tc>
                <a:extLst>
                  <a:ext uri="{0D108BD9-81ED-4DB2-BD59-A6C34878D82A}">
                    <a16:rowId xmlns:a16="http://schemas.microsoft.com/office/drawing/2014/main" val="3585521722"/>
                  </a:ext>
                </a:extLst>
              </a:tr>
              <a:tr h="248909">
                <a:tc>
                  <a:txBody>
                    <a:bodyPr/>
                    <a:lstStyle/>
                    <a:p>
                      <a:r>
                        <a:rPr lang="tr-TR" sz="1800" dirty="0"/>
                        <a:t>4</a:t>
                      </a:r>
                    </a:p>
                  </a:txBody>
                  <a:tcPr marL="91439" marR="91439" marT="45714" marB="45714"/>
                </a:tc>
                <a:tc>
                  <a:txBody>
                    <a:bodyPr/>
                    <a:lstStyle/>
                    <a:p>
                      <a:r>
                        <a:rPr lang="tr-TR" sz="1800" dirty="0"/>
                        <a:t>Kargo 4</a:t>
                      </a:r>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Marmara Bölgesi</a:t>
                      </a:r>
                    </a:p>
                  </a:txBody>
                  <a:tcPr marL="91439" marR="91439" marT="45714" marB="45714"/>
                </a:tc>
                <a:extLst>
                  <a:ext uri="{0D108BD9-81ED-4DB2-BD59-A6C34878D82A}">
                    <a16:rowId xmlns:a16="http://schemas.microsoft.com/office/drawing/2014/main" val="3926977426"/>
                  </a:ext>
                </a:extLst>
              </a:tr>
              <a:tr h="248909">
                <a:tc>
                  <a:txBody>
                    <a:bodyPr/>
                    <a:lstStyle/>
                    <a:p>
                      <a:r>
                        <a:rPr lang="tr-TR" sz="1800" dirty="0"/>
                        <a:t>5</a:t>
                      </a:r>
                    </a:p>
                  </a:txBody>
                  <a:tcPr marL="91439" marR="91439" marT="45714" marB="45714"/>
                </a:tc>
                <a:tc>
                  <a:txBody>
                    <a:bodyPr/>
                    <a:lstStyle/>
                    <a:p>
                      <a:r>
                        <a:rPr lang="tr-TR" sz="1800" dirty="0"/>
                        <a:t>Kargo 5</a:t>
                      </a:r>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Marmara Bölgesi</a:t>
                      </a:r>
                    </a:p>
                  </a:txBody>
                  <a:tcPr marL="91439" marR="91439" marT="45714" marB="45714"/>
                </a:tc>
                <a:extLst>
                  <a:ext uri="{0D108BD9-81ED-4DB2-BD59-A6C34878D82A}">
                    <a16:rowId xmlns:a16="http://schemas.microsoft.com/office/drawing/2014/main" val="1136772230"/>
                  </a:ext>
                </a:extLst>
              </a:tr>
              <a:tr h="248909">
                <a:tc>
                  <a:txBody>
                    <a:bodyPr/>
                    <a:lstStyle/>
                    <a:p>
                      <a:r>
                        <a:rPr lang="tr-TR" sz="1800" dirty="0"/>
                        <a:t>6</a:t>
                      </a:r>
                    </a:p>
                  </a:txBody>
                  <a:tcPr marL="91439" marR="91439" marT="45714" marB="45714"/>
                </a:tc>
                <a:tc>
                  <a:txBody>
                    <a:bodyPr/>
                    <a:lstStyle/>
                    <a:p>
                      <a:r>
                        <a:rPr lang="tr-TR" sz="1800" dirty="0"/>
                        <a:t>Kargo 6</a:t>
                      </a:r>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Diğer Bölgeler</a:t>
                      </a:r>
                    </a:p>
                  </a:txBody>
                  <a:tcPr marL="91439" marR="91439" marT="45714" marB="45714"/>
                </a:tc>
                <a:extLst>
                  <a:ext uri="{0D108BD9-81ED-4DB2-BD59-A6C34878D82A}">
                    <a16:rowId xmlns:a16="http://schemas.microsoft.com/office/drawing/2014/main" val="1143446591"/>
                  </a:ext>
                </a:extLst>
              </a:tr>
              <a:tr h="248909">
                <a:tc>
                  <a:txBody>
                    <a:bodyPr/>
                    <a:lstStyle/>
                    <a:p>
                      <a:r>
                        <a:rPr lang="tr-TR" sz="1800" dirty="0"/>
                        <a:t>7</a:t>
                      </a:r>
                    </a:p>
                  </a:txBody>
                  <a:tcPr marL="91439" marR="91439" marT="45714" marB="45714"/>
                </a:tc>
                <a:tc>
                  <a:txBody>
                    <a:bodyPr/>
                    <a:lstStyle/>
                    <a:p>
                      <a:r>
                        <a:rPr lang="tr-TR" sz="1800" dirty="0"/>
                        <a:t>Kargo 7</a:t>
                      </a:r>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Diğer Bölgeler</a:t>
                      </a:r>
                    </a:p>
                  </a:txBody>
                  <a:tcPr marL="91439" marR="91439" marT="45714" marB="45714"/>
                </a:tc>
                <a:extLst>
                  <a:ext uri="{0D108BD9-81ED-4DB2-BD59-A6C34878D82A}">
                    <a16:rowId xmlns:a16="http://schemas.microsoft.com/office/drawing/2014/main" val="2753777276"/>
                  </a:ext>
                </a:extLst>
              </a:tr>
            </a:tbl>
          </a:graphicData>
        </a:graphic>
      </p:graphicFrame>
      <p:sp>
        <p:nvSpPr>
          <p:cNvPr id="8" name="Rectangle 7">
            <a:extLst>
              <a:ext uri="{FF2B5EF4-FFF2-40B4-BE49-F238E27FC236}">
                <a16:creationId xmlns:a16="http://schemas.microsoft.com/office/drawing/2014/main" id="{A514D5C2-C2B6-C04E-BCA5-142541EE9BA1}"/>
              </a:ext>
            </a:extLst>
          </p:cNvPr>
          <p:cNvSpPr/>
          <p:nvPr/>
        </p:nvSpPr>
        <p:spPr>
          <a:xfrm>
            <a:off x="922539" y="1897731"/>
            <a:ext cx="3198055" cy="464871"/>
          </a:xfrm>
          <a:prstGeom prst="rect">
            <a:avLst/>
          </a:prstGeom>
        </p:spPr>
        <p:txBody>
          <a:bodyPr wrap="none">
            <a:spAutoFit/>
          </a:bodyPr>
          <a:lstStyle/>
          <a:p>
            <a:pPr algn="just">
              <a:lnSpc>
                <a:spcPct val="150000"/>
              </a:lnSpc>
              <a:spcAft>
                <a:spcPts val="0"/>
              </a:spcAft>
            </a:pPr>
            <a:r>
              <a:rPr lang="tr-TR" b="1" dirty="0">
                <a:latin typeface="Calibri" panose="020F0502020204030204" pitchFamily="34" charset="0"/>
                <a:ea typeface="Calibri" panose="020F0502020204030204" pitchFamily="34" charset="0"/>
                <a:cs typeface="Times New Roman" panose="02020603050405020304" pitchFamily="18" charset="0"/>
              </a:rPr>
              <a:t>Sorgu Sonucu: </a:t>
            </a:r>
            <a:r>
              <a:rPr lang="tr-TR" dirty="0">
                <a:latin typeface="Calibri" panose="020F0502020204030204" pitchFamily="34" charset="0"/>
                <a:ea typeface="Calibri" panose="020F0502020204030204" pitchFamily="34" charset="0"/>
                <a:cs typeface="Times New Roman" panose="02020603050405020304" pitchFamily="18" charset="0"/>
              </a:rPr>
              <a:t>Aşağıdaki gibidir.</a:t>
            </a:r>
            <a:endParaRPr lang="en-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52C6EEA-F586-8447-BD86-44BDFE756353}"/>
              </a:ext>
            </a:extLst>
          </p:cNvPr>
          <p:cNvSpPr/>
          <p:nvPr/>
        </p:nvSpPr>
        <p:spPr>
          <a:xfrm>
            <a:off x="6055688" y="2362602"/>
            <a:ext cx="5643322" cy="4064318"/>
          </a:xfrm>
          <a:prstGeom prst="rect">
            <a:avLst/>
          </a:prstGeom>
        </p:spPr>
        <p:txBody>
          <a:bodyPr wrap="square">
            <a:spAutoFit/>
          </a:bodyPr>
          <a:lstStyle/>
          <a:p>
            <a:pPr algn="just">
              <a:lnSpc>
                <a:spcPct val="150000"/>
              </a:lnSpc>
              <a:spcAft>
                <a:spcPts val="0"/>
              </a:spcAft>
            </a:pPr>
            <a:r>
              <a:rPr lang="tr-TR" b="1" dirty="0">
                <a:latin typeface="Consolas" panose="020B0609020204030204" pitchFamily="49" charset="0"/>
                <a:ea typeface="Calibri" panose="020F0502020204030204" pitchFamily="34" charset="0"/>
                <a:cs typeface="Consolas" panose="020B0609020204030204" pitchFamily="49" charset="0"/>
              </a:rPr>
              <a:t>SELECT No, Kargolar, </a:t>
            </a:r>
          </a:p>
          <a:p>
            <a:pPr algn="just">
              <a:lnSpc>
                <a:spcPct val="150000"/>
              </a:lnSpc>
              <a:spcAft>
                <a:spcPts val="0"/>
              </a:spcAft>
            </a:pPr>
            <a:r>
              <a:rPr lang="tr-TR" b="1" dirty="0">
                <a:latin typeface="Consolas" panose="020B0609020204030204" pitchFamily="49" charset="0"/>
                <a:ea typeface="Calibri" panose="020F0502020204030204" pitchFamily="34" charset="0"/>
                <a:cs typeface="Consolas" panose="020B0609020204030204" pitchFamily="49" charset="0"/>
              </a:rPr>
              <a:t>Konum Case = [Bölgeler]</a:t>
            </a:r>
            <a:endParaRPr lang="en-TR" sz="1600" dirty="0">
              <a:latin typeface="Consolas" panose="020B0609020204030204" pitchFamily="49" charset="0"/>
              <a:ea typeface="Calibri" panose="020F0502020204030204" pitchFamily="34" charset="0"/>
              <a:cs typeface="Consolas" panose="020B0609020204030204" pitchFamily="49" charset="0"/>
            </a:endParaRPr>
          </a:p>
          <a:p>
            <a:pPr algn="just">
              <a:lnSpc>
                <a:spcPct val="150000"/>
              </a:lnSpc>
              <a:spcAft>
                <a:spcPts val="0"/>
              </a:spcAft>
            </a:pPr>
            <a:r>
              <a:rPr lang="tr-TR" b="1" dirty="0">
                <a:latin typeface="Consolas" panose="020B0609020204030204" pitchFamily="49" charset="0"/>
                <a:ea typeface="Calibri" panose="020F0502020204030204" pitchFamily="34" charset="0"/>
                <a:cs typeface="Consolas" panose="020B0609020204030204" pitchFamily="49" charset="0"/>
              </a:rPr>
              <a:t>WHEN 'İZMİR' THEN 'EGE Bölgesi'</a:t>
            </a:r>
            <a:endParaRPr lang="en-TR" sz="1600" dirty="0">
              <a:latin typeface="Consolas" panose="020B0609020204030204" pitchFamily="49" charset="0"/>
              <a:ea typeface="Calibri" panose="020F0502020204030204" pitchFamily="34" charset="0"/>
              <a:cs typeface="Consolas" panose="020B0609020204030204" pitchFamily="49" charset="0"/>
            </a:endParaRPr>
          </a:p>
          <a:p>
            <a:pPr algn="just">
              <a:lnSpc>
                <a:spcPct val="150000"/>
              </a:lnSpc>
              <a:spcAft>
                <a:spcPts val="0"/>
              </a:spcAft>
            </a:pPr>
            <a:r>
              <a:rPr lang="tr-TR" b="1" dirty="0">
                <a:latin typeface="Consolas" panose="020B0609020204030204" pitchFamily="49" charset="0"/>
                <a:ea typeface="Calibri" panose="020F0502020204030204" pitchFamily="34" charset="0"/>
                <a:cs typeface="Consolas" panose="020B0609020204030204" pitchFamily="49" charset="0"/>
              </a:rPr>
              <a:t>WHEN 'Manisa' THEN 'EGE Bölgesi</a:t>
            </a:r>
            <a:r>
              <a:rPr lang="tr-TR" sz="1600" b="1" dirty="0">
                <a:latin typeface="Calibri" panose="020F0502020204030204" pitchFamily="34" charset="0"/>
                <a:ea typeface="Calibri" panose="020F0502020204030204" pitchFamily="34" charset="0"/>
                <a:cs typeface="Times New Roman" panose="02020603050405020304" pitchFamily="18" charset="0"/>
              </a:rPr>
              <a:t> '</a:t>
            </a:r>
            <a:endParaRPr lang="tr-TR" sz="1600" b="1" dirty="0">
              <a:latin typeface="Consolas" panose="020B0609020204030204" pitchFamily="49" charset="0"/>
              <a:ea typeface="Calibri" panose="020F0502020204030204" pitchFamily="34" charset="0"/>
              <a:cs typeface="Consolas" panose="020B0609020204030204" pitchFamily="49" charset="0"/>
            </a:endParaRPr>
          </a:p>
          <a:p>
            <a:pPr algn="just">
              <a:lnSpc>
                <a:spcPct val="150000"/>
              </a:lnSpc>
              <a:spcAft>
                <a:spcPts val="0"/>
              </a:spcAft>
            </a:pPr>
            <a:r>
              <a:rPr lang="tr-TR" sz="1600" b="1" dirty="0">
                <a:latin typeface="Consolas" panose="020B0609020204030204" pitchFamily="49" charset="0"/>
                <a:ea typeface="Calibri" panose="020F0502020204030204" pitchFamily="34" charset="0"/>
                <a:cs typeface="Consolas" panose="020B0609020204030204" pitchFamily="49" charset="0"/>
              </a:rPr>
              <a:t>WHEN </a:t>
            </a:r>
            <a:r>
              <a:rPr lang="tr-TR" sz="1600" b="1" dirty="0">
                <a:latin typeface="Calibri" panose="020F0502020204030204" pitchFamily="34" charset="0"/>
                <a:ea typeface="Calibri" panose="020F0502020204030204" pitchFamily="34" charset="0"/>
                <a:cs typeface="Times New Roman" panose="02020603050405020304" pitchFamily="18" charset="0"/>
              </a:rPr>
              <a:t>'</a:t>
            </a:r>
            <a:r>
              <a:rPr lang="tr-TR" sz="1600" b="1" dirty="0">
                <a:latin typeface="Consolas" panose="020B0609020204030204" pitchFamily="49" charset="0"/>
                <a:ea typeface="Calibri" panose="020F0502020204030204" pitchFamily="34" charset="0"/>
                <a:cs typeface="Consolas" panose="020B0609020204030204" pitchFamily="49" charset="0"/>
              </a:rPr>
              <a:t>Kütahya' THEN 'EGE Bölgesi</a:t>
            </a:r>
            <a:r>
              <a:rPr lang="tr-TR" sz="1600" b="1"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600" b="1" dirty="0">
                <a:latin typeface="Consolas" panose="020B0609020204030204" pitchFamily="49" charset="0"/>
                <a:ea typeface="Calibri" panose="020F0502020204030204" pitchFamily="34" charset="0"/>
                <a:cs typeface="Consolas" panose="020B0609020204030204" pitchFamily="49" charset="0"/>
              </a:rPr>
              <a:t>WHEN 'İstanbul' THEN 'Marmara Bölgesi</a:t>
            </a:r>
            <a:r>
              <a:rPr lang="tr-TR" sz="1600" b="1"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50000"/>
              </a:lnSpc>
            </a:pPr>
            <a:r>
              <a:rPr lang="tr-TR" sz="1600" b="1" dirty="0">
                <a:latin typeface="Consolas" panose="020B0609020204030204" pitchFamily="49" charset="0"/>
                <a:ea typeface="Calibri" panose="020F0502020204030204" pitchFamily="34" charset="0"/>
                <a:cs typeface="Consolas" panose="020B0609020204030204" pitchFamily="49" charset="0"/>
              </a:rPr>
              <a:t>WHEN 'Bursa' THEN 'Marmara Bölgesi</a:t>
            </a:r>
            <a:r>
              <a:rPr lang="tr-TR" sz="1600" b="1"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50000"/>
              </a:lnSpc>
            </a:pPr>
            <a:r>
              <a:rPr lang="tr-TR" b="1" dirty="0">
                <a:latin typeface="Consolas" panose="020B0609020204030204" pitchFamily="49" charset="0"/>
                <a:ea typeface="Calibri" panose="020F0502020204030204" pitchFamily="34" charset="0"/>
                <a:cs typeface="Consolas" panose="020B0609020204030204" pitchFamily="49" charset="0"/>
              </a:rPr>
              <a:t>ELSE 'Diğer Bölgeler'</a:t>
            </a:r>
          </a:p>
          <a:p>
            <a:pPr algn="just">
              <a:lnSpc>
                <a:spcPct val="150000"/>
              </a:lnSpc>
            </a:pPr>
            <a:r>
              <a:rPr lang="tr-TR" b="1" dirty="0">
                <a:latin typeface="Consolas" panose="020B0609020204030204" pitchFamily="49" charset="0"/>
                <a:ea typeface="Calibri" panose="020F0502020204030204" pitchFamily="34" charset="0"/>
                <a:cs typeface="Consolas" panose="020B0609020204030204" pitchFamily="49" charset="0"/>
              </a:rPr>
              <a:t>END</a:t>
            </a:r>
            <a:endParaRPr lang="en-TR" sz="1600" dirty="0">
              <a:latin typeface="Consolas" panose="020B0609020204030204" pitchFamily="49" charset="0"/>
              <a:ea typeface="Calibri" panose="020F0502020204030204" pitchFamily="34" charset="0"/>
              <a:cs typeface="Consolas" panose="020B0609020204030204" pitchFamily="49" charset="0"/>
            </a:endParaRPr>
          </a:p>
          <a:p>
            <a:pPr algn="just">
              <a:lnSpc>
                <a:spcPct val="150000"/>
              </a:lnSpc>
              <a:spcAft>
                <a:spcPts val="0"/>
              </a:spcAft>
            </a:pPr>
            <a:r>
              <a:rPr lang="tr-TR" b="1" dirty="0">
                <a:latin typeface="Consolas" panose="020B0609020204030204" pitchFamily="49" charset="0"/>
                <a:ea typeface="Calibri" panose="020F0502020204030204" pitchFamily="34" charset="0"/>
                <a:cs typeface="Consolas" panose="020B0609020204030204" pitchFamily="49" charset="0"/>
              </a:rPr>
              <a:t>FROM </a:t>
            </a:r>
            <a:r>
              <a:rPr lang="tr-TR" b="1" dirty="0" err="1">
                <a:latin typeface="Consolas" panose="020B0609020204030204" pitchFamily="49" charset="0"/>
                <a:ea typeface="Calibri" panose="020F0502020204030204" pitchFamily="34" charset="0"/>
                <a:cs typeface="Consolas" panose="020B0609020204030204" pitchFamily="49" charset="0"/>
              </a:rPr>
              <a:t>dbo.kargolar</a:t>
            </a:r>
            <a:endParaRPr lang="en-TR" sz="1600" dirty="0">
              <a:effectLst/>
              <a:latin typeface="Consolas" panose="020B0609020204030204" pitchFamily="49" charset="0"/>
              <a:ea typeface="Calibri" panose="020F0502020204030204" pitchFamily="34" charset="0"/>
              <a:cs typeface="Consolas" panose="020B0609020204030204" pitchFamily="49" charset="0"/>
            </a:endParaRPr>
          </a:p>
        </p:txBody>
      </p:sp>
    </p:spTree>
    <p:extLst>
      <p:ext uri="{BB962C8B-B14F-4D97-AF65-F5344CB8AC3E}">
        <p14:creationId xmlns:p14="http://schemas.microsoft.com/office/powerpoint/2010/main" val="287683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3">
            <a:extLst>
              <a:ext uri="{FF2B5EF4-FFF2-40B4-BE49-F238E27FC236}">
                <a16:creationId xmlns:a16="http://schemas.microsoft.com/office/drawing/2014/main" id="{BAC3605B-DF0E-4845-ADA7-C2F5A15A0FE5}"/>
              </a:ext>
            </a:extLst>
          </p:cNvPr>
          <p:cNvSpPr/>
          <p:nvPr/>
        </p:nvSpPr>
        <p:spPr>
          <a:xfrm>
            <a:off x="851452" y="1204159"/>
            <a:ext cx="8497957" cy="369332"/>
          </a:xfrm>
          <a:prstGeom prst="rect">
            <a:avLst/>
          </a:prstGeom>
        </p:spPr>
        <p:txBody>
          <a:bodyPr wrap="square">
            <a:spAutoFit/>
          </a:bodyPr>
          <a:lstStyle/>
          <a:p>
            <a:pPr algn="just"/>
            <a:r>
              <a:rPr lang="tr-TR" dirty="0"/>
              <a:t>+ Bonus Çalışma Sorusu – VİZE 2 ÖDEVİ DEĞİLDİR! </a:t>
            </a:r>
            <a:r>
              <a:rPr lang="tr-TR" dirty="0" err="1"/>
              <a:t>Distinct</a:t>
            </a:r>
            <a:r>
              <a:rPr lang="tr-TR" dirty="0"/>
              <a:t> – </a:t>
            </a:r>
            <a:r>
              <a:rPr lang="tr-TR" dirty="0" err="1"/>
              <a:t>Count</a:t>
            </a:r>
            <a:r>
              <a:rPr lang="tr-TR" dirty="0"/>
              <a:t> Kullanımı!</a:t>
            </a:r>
          </a:p>
        </p:txBody>
      </p:sp>
      <p:sp>
        <p:nvSpPr>
          <p:cNvPr id="10" name="Title 1">
            <a:extLst>
              <a:ext uri="{FF2B5EF4-FFF2-40B4-BE49-F238E27FC236}">
                <a16:creationId xmlns:a16="http://schemas.microsoft.com/office/drawing/2014/main" id="{30CBBB57-8EA4-244E-AE6F-6A95ABFCAD4E}"/>
              </a:ext>
            </a:extLst>
          </p:cNvPr>
          <p:cNvSpPr>
            <a:spLocks noGrp="1"/>
          </p:cNvSpPr>
          <p:nvPr>
            <p:ph type="title"/>
          </p:nvPr>
        </p:nvSpPr>
        <p:spPr>
          <a:xfrm>
            <a:off x="838199" y="698910"/>
            <a:ext cx="10634472" cy="545627"/>
          </a:xfrm>
        </p:spPr>
        <p:txBody>
          <a:bodyPr>
            <a:normAutofit fontScale="90000"/>
          </a:bodyPr>
          <a:lstStyle/>
          <a:p>
            <a:r>
              <a:rPr lang="tr-TR" dirty="0"/>
              <a:t>T-SQL Örnekleri</a:t>
            </a:r>
          </a:p>
        </p:txBody>
      </p:sp>
      <p:graphicFrame>
        <p:nvGraphicFramePr>
          <p:cNvPr id="7" name="6 Tablo">
            <a:extLst>
              <a:ext uri="{FF2B5EF4-FFF2-40B4-BE49-F238E27FC236}">
                <a16:creationId xmlns:a16="http://schemas.microsoft.com/office/drawing/2014/main" id="{1B02AF3B-A52A-164D-9240-4CF66705E5CA}"/>
              </a:ext>
            </a:extLst>
          </p:cNvPr>
          <p:cNvGraphicFramePr>
            <a:graphicFrameLocks noGrp="1"/>
          </p:cNvGraphicFramePr>
          <p:nvPr/>
        </p:nvGraphicFramePr>
        <p:xfrm>
          <a:off x="966943" y="2420819"/>
          <a:ext cx="4670363" cy="2995832"/>
        </p:xfrm>
        <a:graphic>
          <a:graphicData uri="http://schemas.openxmlformats.org/drawingml/2006/table">
            <a:tbl>
              <a:tblPr firstRow="1" bandRow="1">
                <a:tableStyleId>{5C22544A-7EE6-4342-B048-85BDC9FD1C3A}</a:tableStyleId>
              </a:tblPr>
              <a:tblGrid>
                <a:gridCol w="664184">
                  <a:extLst>
                    <a:ext uri="{9D8B030D-6E8A-4147-A177-3AD203B41FA5}">
                      <a16:colId xmlns:a16="http://schemas.microsoft.com/office/drawing/2014/main" val="20000"/>
                    </a:ext>
                  </a:extLst>
                </a:gridCol>
                <a:gridCol w="2056453">
                  <a:extLst>
                    <a:ext uri="{9D8B030D-6E8A-4147-A177-3AD203B41FA5}">
                      <a16:colId xmlns:a16="http://schemas.microsoft.com/office/drawing/2014/main" val="20001"/>
                    </a:ext>
                  </a:extLst>
                </a:gridCol>
                <a:gridCol w="1949726">
                  <a:extLst>
                    <a:ext uri="{9D8B030D-6E8A-4147-A177-3AD203B41FA5}">
                      <a16:colId xmlns:a16="http://schemas.microsoft.com/office/drawing/2014/main" val="2129235384"/>
                    </a:ext>
                  </a:extLst>
                </a:gridCol>
              </a:tblGrid>
              <a:tr h="435596">
                <a:tc>
                  <a:txBody>
                    <a:bodyPr/>
                    <a:lstStyle/>
                    <a:p>
                      <a:r>
                        <a:rPr lang="tr-TR" sz="1800" dirty="0"/>
                        <a:t>No</a:t>
                      </a:r>
                    </a:p>
                  </a:txBody>
                  <a:tcPr marL="91439" marR="91439" marT="45714" marB="45714"/>
                </a:tc>
                <a:tc>
                  <a:txBody>
                    <a:bodyPr/>
                    <a:lstStyle/>
                    <a:p>
                      <a:r>
                        <a:rPr lang="tr-TR" sz="1800" dirty="0"/>
                        <a:t>Kargolar</a:t>
                      </a:r>
                    </a:p>
                  </a:txBody>
                  <a:tcPr marL="91439" marR="91439" marT="45714" marB="45714"/>
                </a:tc>
                <a:tc>
                  <a:txBody>
                    <a:bodyPr/>
                    <a:lstStyle/>
                    <a:p>
                      <a:r>
                        <a:rPr lang="tr-TR" sz="1800" dirty="0"/>
                        <a:t>Bölgeler</a:t>
                      </a:r>
                    </a:p>
                  </a:txBody>
                  <a:tcPr marL="91439" marR="91439" marT="45714" marB="45714"/>
                </a:tc>
                <a:extLst>
                  <a:ext uri="{0D108BD9-81ED-4DB2-BD59-A6C34878D82A}">
                    <a16:rowId xmlns:a16="http://schemas.microsoft.com/office/drawing/2014/main" val="10000"/>
                  </a:ext>
                </a:extLst>
              </a:tr>
              <a:tr h="0">
                <a:tc>
                  <a:txBody>
                    <a:bodyPr/>
                    <a:lstStyle/>
                    <a:p>
                      <a:r>
                        <a:rPr lang="tr-TR" sz="1800" dirty="0"/>
                        <a:t>1</a:t>
                      </a:r>
                    </a:p>
                  </a:txBody>
                  <a:tcPr marL="91439" marR="91439" marT="45714" marB="45714"/>
                </a:tc>
                <a:tc>
                  <a:txBody>
                    <a:bodyPr/>
                    <a:lstStyle/>
                    <a:p>
                      <a:r>
                        <a:rPr lang="tr-TR" sz="1800" dirty="0"/>
                        <a:t>Kargo 1</a:t>
                      </a:r>
                    </a:p>
                  </a:txBody>
                  <a:tcPr marL="91439" marR="91439" marT="45714" marB="45714"/>
                </a:tc>
                <a:tc>
                  <a:txBody>
                    <a:bodyPr/>
                    <a:lstStyle/>
                    <a:p>
                      <a:pPr algn="l"/>
                      <a:r>
                        <a:rPr lang="tr-TR" dirty="0"/>
                        <a:t>Ege Bölgesi</a:t>
                      </a:r>
                    </a:p>
                  </a:txBody>
                  <a:tcPr marL="91439" marR="91439" marT="45714" marB="45714"/>
                </a:tc>
                <a:extLst>
                  <a:ext uri="{0D108BD9-81ED-4DB2-BD59-A6C34878D82A}">
                    <a16:rowId xmlns:a16="http://schemas.microsoft.com/office/drawing/2014/main" val="10001"/>
                  </a:ext>
                </a:extLst>
              </a:tr>
              <a:tr h="248909">
                <a:tc>
                  <a:txBody>
                    <a:bodyPr/>
                    <a:lstStyle/>
                    <a:p>
                      <a:r>
                        <a:rPr lang="tr-TR" sz="1800" dirty="0"/>
                        <a:t>2</a:t>
                      </a:r>
                    </a:p>
                  </a:txBody>
                  <a:tcPr marL="91439" marR="91439" marT="45714" marB="45714"/>
                </a:tc>
                <a:tc>
                  <a:txBody>
                    <a:bodyPr/>
                    <a:lstStyle/>
                    <a:p>
                      <a:r>
                        <a:rPr lang="en-US" sz="1800" b="0" i="0" kern="1200" dirty="0" err="1">
                          <a:solidFill>
                            <a:schemeClr val="dk1"/>
                          </a:solidFill>
                          <a:effectLst/>
                          <a:latin typeface="+mn-lt"/>
                          <a:ea typeface="+mn-ea"/>
                          <a:cs typeface="+mn-cs"/>
                        </a:rPr>
                        <a:t>Kargo</a:t>
                      </a:r>
                      <a:r>
                        <a:rPr lang="en-US" sz="1800" b="0" i="0" kern="1200" dirty="0">
                          <a:solidFill>
                            <a:schemeClr val="dk1"/>
                          </a:solidFill>
                          <a:effectLst/>
                          <a:latin typeface="+mn-lt"/>
                          <a:ea typeface="+mn-ea"/>
                          <a:cs typeface="+mn-cs"/>
                        </a:rPr>
                        <a:t> 2</a:t>
                      </a:r>
                      <a:endParaRPr lang="tr-TR" sz="1800" dirty="0"/>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Ege Bölgesi</a:t>
                      </a:r>
                    </a:p>
                  </a:txBody>
                  <a:tcPr marL="91439" marR="91439" marT="45714" marB="45714"/>
                </a:tc>
                <a:extLst>
                  <a:ext uri="{0D108BD9-81ED-4DB2-BD59-A6C34878D82A}">
                    <a16:rowId xmlns:a16="http://schemas.microsoft.com/office/drawing/2014/main" val="10002"/>
                  </a:ext>
                </a:extLst>
              </a:tr>
              <a:tr h="248909">
                <a:tc>
                  <a:txBody>
                    <a:bodyPr/>
                    <a:lstStyle/>
                    <a:p>
                      <a:r>
                        <a:rPr lang="tr-TR" sz="1800" dirty="0"/>
                        <a:t>3</a:t>
                      </a:r>
                    </a:p>
                  </a:txBody>
                  <a:tcPr marL="91439" marR="91439" marT="45714" marB="45714"/>
                </a:tc>
                <a:tc>
                  <a:txBody>
                    <a:bodyPr/>
                    <a:lstStyle/>
                    <a:p>
                      <a:r>
                        <a:rPr lang="tr-TR" sz="1800" dirty="0"/>
                        <a:t>Kargo 3</a:t>
                      </a:r>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Ege Bölgesi</a:t>
                      </a:r>
                    </a:p>
                  </a:txBody>
                  <a:tcPr marL="91439" marR="91439" marT="45714" marB="45714"/>
                </a:tc>
                <a:extLst>
                  <a:ext uri="{0D108BD9-81ED-4DB2-BD59-A6C34878D82A}">
                    <a16:rowId xmlns:a16="http://schemas.microsoft.com/office/drawing/2014/main" val="3585521722"/>
                  </a:ext>
                </a:extLst>
              </a:tr>
              <a:tr h="248909">
                <a:tc>
                  <a:txBody>
                    <a:bodyPr/>
                    <a:lstStyle/>
                    <a:p>
                      <a:r>
                        <a:rPr lang="tr-TR" sz="1800" dirty="0"/>
                        <a:t>4</a:t>
                      </a:r>
                    </a:p>
                  </a:txBody>
                  <a:tcPr marL="91439" marR="91439" marT="45714" marB="45714"/>
                </a:tc>
                <a:tc>
                  <a:txBody>
                    <a:bodyPr/>
                    <a:lstStyle/>
                    <a:p>
                      <a:r>
                        <a:rPr lang="tr-TR" sz="1800" dirty="0"/>
                        <a:t>Kargo 4</a:t>
                      </a:r>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Marmara Bölgesi</a:t>
                      </a:r>
                    </a:p>
                  </a:txBody>
                  <a:tcPr marL="91439" marR="91439" marT="45714" marB="45714"/>
                </a:tc>
                <a:extLst>
                  <a:ext uri="{0D108BD9-81ED-4DB2-BD59-A6C34878D82A}">
                    <a16:rowId xmlns:a16="http://schemas.microsoft.com/office/drawing/2014/main" val="3926977426"/>
                  </a:ext>
                </a:extLst>
              </a:tr>
              <a:tr h="248909">
                <a:tc>
                  <a:txBody>
                    <a:bodyPr/>
                    <a:lstStyle/>
                    <a:p>
                      <a:r>
                        <a:rPr lang="tr-TR" sz="1800" dirty="0"/>
                        <a:t>5</a:t>
                      </a:r>
                    </a:p>
                  </a:txBody>
                  <a:tcPr marL="91439" marR="91439" marT="45714" marB="45714"/>
                </a:tc>
                <a:tc>
                  <a:txBody>
                    <a:bodyPr/>
                    <a:lstStyle/>
                    <a:p>
                      <a:r>
                        <a:rPr lang="tr-TR" sz="1800" dirty="0"/>
                        <a:t>Kargo 5</a:t>
                      </a:r>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Marmara Bölgesi</a:t>
                      </a:r>
                    </a:p>
                  </a:txBody>
                  <a:tcPr marL="91439" marR="91439" marT="45714" marB="45714"/>
                </a:tc>
                <a:extLst>
                  <a:ext uri="{0D108BD9-81ED-4DB2-BD59-A6C34878D82A}">
                    <a16:rowId xmlns:a16="http://schemas.microsoft.com/office/drawing/2014/main" val="1136772230"/>
                  </a:ext>
                </a:extLst>
              </a:tr>
              <a:tr h="248909">
                <a:tc>
                  <a:txBody>
                    <a:bodyPr/>
                    <a:lstStyle/>
                    <a:p>
                      <a:r>
                        <a:rPr lang="tr-TR" sz="1800" dirty="0"/>
                        <a:t>6</a:t>
                      </a:r>
                    </a:p>
                  </a:txBody>
                  <a:tcPr marL="91439" marR="91439" marT="45714" marB="45714"/>
                </a:tc>
                <a:tc>
                  <a:txBody>
                    <a:bodyPr/>
                    <a:lstStyle/>
                    <a:p>
                      <a:r>
                        <a:rPr lang="tr-TR" sz="1800" dirty="0"/>
                        <a:t>Kargo 6</a:t>
                      </a:r>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Diğer Bölgeler</a:t>
                      </a:r>
                    </a:p>
                  </a:txBody>
                  <a:tcPr marL="91439" marR="91439" marT="45714" marB="45714"/>
                </a:tc>
                <a:extLst>
                  <a:ext uri="{0D108BD9-81ED-4DB2-BD59-A6C34878D82A}">
                    <a16:rowId xmlns:a16="http://schemas.microsoft.com/office/drawing/2014/main" val="1143446591"/>
                  </a:ext>
                </a:extLst>
              </a:tr>
              <a:tr h="248909">
                <a:tc>
                  <a:txBody>
                    <a:bodyPr/>
                    <a:lstStyle/>
                    <a:p>
                      <a:r>
                        <a:rPr lang="tr-TR" sz="1800" dirty="0"/>
                        <a:t>7</a:t>
                      </a:r>
                    </a:p>
                  </a:txBody>
                  <a:tcPr marL="91439" marR="91439" marT="45714" marB="45714"/>
                </a:tc>
                <a:tc>
                  <a:txBody>
                    <a:bodyPr/>
                    <a:lstStyle/>
                    <a:p>
                      <a:r>
                        <a:rPr lang="tr-TR" sz="1800" dirty="0"/>
                        <a:t>Kargo 7</a:t>
                      </a:r>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Diğer Bölgeler</a:t>
                      </a:r>
                    </a:p>
                  </a:txBody>
                  <a:tcPr marL="91439" marR="91439" marT="45714" marB="45714"/>
                </a:tc>
                <a:extLst>
                  <a:ext uri="{0D108BD9-81ED-4DB2-BD59-A6C34878D82A}">
                    <a16:rowId xmlns:a16="http://schemas.microsoft.com/office/drawing/2014/main" val="2753777276"/>
                  </a:ext>
                </a:extLst>
              </a:tr>
            </a:tbl>
          </a:graphicData>
        </a:graphic>
      </p:graphicFrame>
      <p:sp>
        <p:nvSpPr>
          <p:cNvPr id="8" name="Rectangle 7">
            <a:extLst>
              <a:ext uri="{FF2B5EF4-FFF2-40B4-BE49-F238E27FC236}">
                <a16:creationId xmlns:a16="http://schemas.microsoft.com/office/drawing/2014/main" id="{A514D5C2-C2B6-C04E-BCA5-142541EE9BA1}"/>
              </a:ext>
            </a:extLst>
          </p:cNvPr>
          <p:cNvSpPr/>
          <p:nvPr/>
        </p:nvSpPr>
        <p:spPr>
          <a:xfrm>
            <a:off x="922539" y="1897731"/>
            <a:ext cx="10148232" cy="464871"/>
          </a:xfrm>
          <a:prstGeom prst="rect">
            <a:avLst/>
          </a:prstGeom>
        </p:spPr>
        <p:txBody>
          <a:bodyPr wrap="square">
            <a:spAutoFit/>
          </a:bodyPr>
          <a:lstStyle/>
          <a:p>
            <a:pPr algn="just">
              <a:lnSpc>
                <a:spcPct val="150000"/>
              </a:lnSpc>
              <a:spcAft>
                <a:spcPts val="0"/>
              </a:spcAft>
            </a:pPr>
            <a:r>
              <a:rPr lang="tr-TR" b="1" dirty="0">
                <a:latin typeface="Calibri" panose="020F0502020204030204" pitchFamily="34" charset="0"/>
                <a:ea typeface="Calibri" panose="020F0502020204030204" pitchFamily="34" charset="0"/>
                <a:cs typeface="Times New Roman" panose="02020603050405020304" pitchFamily="18" charset="0"/>
              </a:rPr>
              <a:t>Sorgu: </a:t>
            </a:r>
            <a:r>
              <a:rPr lang="tr-TR" dirty="0">
                <a:latin typeface="Calibri" panose="020F0502020204030204" pitchFamily="34" charset="0"/>
                <a:ea typeface="Calibri" panose="020F0502020204030204" pitchFamily="34" charset="0"/>
                <a:cs typeface="Times New Roman" panose="02020603050405020304" pitchFamily="18" charset="0"/>
              </a:rPr>
              <a:t>Aşağıdaki sorgu için öyle bir güncelleme yapalım ki her bölge için bize toplam bölge sayısı versin.</a:t>
            </a:r>
            <a:endParaRPr lang="en-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52C6EEA-F586-8447-BD86-44BDFE756353}"/>
              </a:ext>
            </a:extLst>
          </p:cNvPr>
          <p:cNvSpPr/>
          <p:nvPr/>
        </p:nvSpPr>
        <p:spPr>
          <a:xfrm>
            <a:off x="5888182" y="2362602"/>
            <a:ext cx="5810828" cy="3648819"/>
          </a:xfrm>
          <a:prstGeom prst="rect">
            <a:avLst/>
          </a:prstGeom>
        </p:spPr>
        <p:txBody>
          <a:bodyPr wrap="square">
            <a:spAutoFit/>
          </a:bodyPr>
          <a:lstStyle/>
          <a:p>
            <a:pPr algn="just">
              <a:lnSpc>
                <a:spcPct val="150000"/>
              </a:lnSpc>
              <a:spcAft>
                <a:spcPts val="0"/>
              </a:spcAft>
            </a:pPr>
            <a:r>
              <a:rPr lang="tr-TR" b="1" dirty="0">
                <a:latin typeface="Consolas" panose="020B0609020204030204" pitchFamily="49" charset="0"/>
                <a:ea typeface="Calibri" panose="020F0502020204030204" pitchFamily="34" charset="0"/>
                <a:cs typeface="Consolas" panose="020B0609020204030204" pitchFamily="49" charset="0"/>
              </a:rPr>
              <a:t>SELECT No, Kargolar, Konum = </a:t>
            </a:r>
            <a:r>
              <a:rPr lang="tr-TR" b="1" dirty="0" err="1">
                <a:latin typeface="Consolas" panose="020B0609020204030204" pitchFamily="49" charset="0"/>
                <a:ea typeface="Calibri" panose="020F0502020204030204" pitchFamily="34" charset="0"/>
                <a:cs typeface="Consolas" panose="020B0609020204030204" pitchFamily="49" charset="0"/>
              </a:rPr>
              <a:t>case</a:t>
            </a:r>
            <a:r>
              <a:rPr lang="tr-TR" b="1" dirty="0">
                <a:latin typeface="Consolas" panose="020B0609020204030204" pitchFamily="49" charset="0"/>
                <a:ea typeface="Calibri" panose="020F0502020204030204" pitchFamily="34" charset="0"/>
                <a:cs typeface="Consolas" panose="020B0609020204030204" pitchFamily="49" charset="0"/>
              </a:rPr>
              <a:t> [Bölgeler]</a:t>
            </a:r>
            <a:endParaRPr lang="en-TR" sz="1600" dirty="0">
              <a:latin typeface="Consolas" panose="020B0609020204030204" pitchFamily="49" charset="0"/>
              <a:ea typeface="Calibri" panose="020F0502020204030204" pitchFamily="34" charset="0"/>
              <a:cs typeface="Consolas" panose="020B0609020204030204" pitchFamily="49" charset="0"/>
            </a:endParaRPr>
          </a:p>
          <a:p>
            <a:pPr algn="just">
              <a:lnSpc>
                <a:spcPct val="150000"/>
              </a:lnSpc>
              <a:spcAft>
                <a:spcPts val="0"/>
              </a:spcAft>
            </a:pPr>
            <a:r>
              <a:rPr lang="tr-TR" b="1" dirty="0">
                <a:latin typeface="Consolas" panose="020B0609020204030204" pitchFamily="49" charset="0"/>
                <a:ea typeface="Calibri" panose="020F0502020204030204" pitchFamily="34" charset="0"/>
                <a:cs typeface="Consolas" panose="020B0609020204030204" pitchFamily="49" charset="0"/>
              </a:rPr>
              <a:t>WHEN 'İZMİR' THEN 'EGE Bölgesi'</a:t>
            </a:r>
            <a:endParaRPr lang="en-TR" sz="1600" dirty="0">
              <a:latin typeface="Consolas" panose="020B0609020204030204" pitchFamily="49" charset="0"/>
              <a:ea typeface="Calibri" panose="020F0502020204030204" pitchFamily="34" charset="0"/>
              <a:cs typeface="Consolas" panose="020B0609020204030204" pitchFamily="49" charset="0"/>
            </a:endParaRPr>
          </a:p>
          <a:p>
            <a:pPr algn="just">
              <a:lnSpc>
                <a:spcPct val="150000"/>
              </a:lnSpc>
              <a:spcAft>
                <a:spcPts val="0"/>
              </a:spcAft>
            </a:pPr>
            <a:r>
              <a:rPr lang="tr-TR" b="1" dirty="0">
                <a:latin typeface="Consolas" panose="020B0609020204030204" pitchFamily="49" charset="0"/>
                <a:ea typeface="Calibri" panose="020F0502020204030204" pitchFamily="34" charset="0"/>
                <a:cs typeface="Consolas" panose="020B0609020204030204" pitchFamily="49" charset="0"/>
              </a:rPr>
              <a:t>WHEN 'Manisa' THEN 'EGE Bölgesi</a:t>
            </a:r>
            <a:r>
              <a:rPr lang="tr-TR" sz="1600" b="1" dirty="0">
                <a:latin typeface="Calibri" panose="020F0502020204030204" pitchFamily="34" charset="0"/>
                <a:ea typeface="Calibri" panose="020F0502020204030204" pitchFamily="34" charset="0"/>
                <a:cs typeface="Times New Roman" panose="02020603050405020304" pitchFamily="18" charset="0"/>
              </a:rPr>
              <a:t> '</a:t>
            </a:r>
            <a:endParaRPr lang="tr-TR" sz="1600" b="1" dirty="0">
              <a:latin typeface="Consolas" panose="020B0609020204030204" pitchFamily="49" charset="0"/>
              <a:ea typeface="Calibri" panose="020F0502020204030204" pitchFamily="34" charset="0"/>
              <a:cs typeface="Consolas" panose="020B0609020204030204" pitchFamily="49" charset="0"/>
            </a:endParaRPr>
          </a:p>
          <a:p>
            <a:pPr algn="just">
              <a:lnSpc>
                <a:spcPct val="150000"/>
              </a:lnSpc>
              <a:spcAft>
                <a:spcPts val="0"/>
              </a:spcAft>
            </a:pPr>
            <a:r>
              <a:rPr lang="tr-TR" sz="1600" b="1" dirty="0">
                <a:latin typeface="Consolas" panose="020B0609020204030204" pitchFamily="49" charset="0"/>
                <a:ea typeface="Calibri" panose="020F0502020204030204" pitchFamily="34" charset="0"/>
                <a:cs typeface="Consolas" panose="020B0609020204030204" pitchFamily="49" charset="0"/>
              </a:rPr>
              <a:t>WHEN </a:t>
            </a:r>
            <a:r>
              <a:rPr lang="tr-TR" sz="1600" b="1" dirty="0">
                <a:latin typeface="Calibri" panose="020F0502020204030204" pitchFamily="34" charset="0"/>
                <a:ea typeface="Calibri" panose="020F0502020204030204" pitchFamily="34" charset="0"/>
                <a:cs typeface="Times New Roman" panose="02020603050405020304" pitchFamily="18" charset="0"/>
              </a:rPr>
              <a:t>'</a:t>
            </a:r>
            <a:r>
              <a:rPr lang="tr-TR" sz="1600" b="1" dirty="0">
                <a:latin typeface="Consolas" panose="020B0609020204030204" pitchFamily="49" charset="0"/>
                <a:ea typeface="Calibri" panose="020F0502020204030204" pitchFamily="34" charset="0"/>
                <a:cs typeface="Consolas" panose="020B0609020204030204" pitchFamily="49" charset="0"/>
              </a:rPr>
              <a:t>Kütahya' THEN 'EGE Bölgesi</a:t>
            </a:r>
            <a:r>
              <a:rPr lang="tr-TR" sz="1600" b="1"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600" b="1" dirty="0">
                <a:latin typeface="Consolas" panose="020B0609020204030204" pitchFamily="49" charset="0"/>
                <a:ea typeface="Calibri" panose="020F0502020204030204" pitchFamily="34" charset="0"/>
                <a:cs typeface="Consolas" panose="020B0609020204030204" pitchFamily="49" charset="0"/>
              </a:rPr>
              <a:t>WHEN 'İstanbul' THEN 'Marmara Bölgesi</a:t>
            </a:r>
            <a:r>
              <a:rPr lang="tr-TR" sz="1600" b="1"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50000"/>
              </a:lnSpc>
            </a:pPr>
            <a:r>
              <a:rPr lang="tr-TR" sz="1600" b="1" dirty="0">
                <a:latin typeface="Consolas" panose="020B0609020204030204" pitchFamily="49" charset="0"/>
                <a:ea typeface="Calibri" panose="020F0502020204030204" pitchFamily="34" charset="0"/>
                <a:cs typeface="Consolas" panose="020B0609020204030204" pitchFamily="49" charset="0"/>
              </a:rPr>
              <a:t>WHEN 'Bursa' THEN 'Marmara Bölgesi</a:t>
            </a:r>
            <a:r>
              <a:rPr lang="tr-TR" sz="1600" b="1"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50000"/>
              </a:lnSpc>
            </a:pPr>
            <a:r>
              <a:rPr lang="tr-TR" b="1" dirty="0">
                <a:latin typeface="Consolas" panose="020B0609020204030204" pitchFamily="49" charset="0"/>
                <a:ea typeface="Calibri" panose="020F0502020204030204" pitchFamily="34" charset="0"/>
                <a:cs typeface="Consolas" panose="020B0609020204030204" pitchFamily="49" charset="0"/>
              </a:rPr>
              <a:t>ELSE 'Diğer Bölgeler'</a:t>
            </a:r>
          </a:p>
          <a:p>
            <a:pPr algn="just">
              <a:lnSpc>
                <a:spcPct val="150000"/>
              </a:lnSpc>
            </a:pPr>
            <a:r>
              <a:rPr lang="tr-TR" b="1" dirty="0">
                <a:latin typeface="Consolas" panose="020B0609020204030204" pitchFamily="49" charset="0"/>
                <a:ea typeface="Calibri" panose="020F0502020204030204" pitchFamily="34" charset="0"/>
                <a:cs typeface="Consolas" panose="020B0609020204030204" pitchFamily="49" charset="0"/>
              </a:rPr>
              <a:t>END</a:t>
            </a:r>
            <a:endParaRPr lang="en-TR" sz="1600" dirty="0">
              <a:latin typeface="Consolas" panose="020B0609020204030204" pitchFamily="49" charset="0"/>
              <a:ea typeface="Calibri" panose="020F0502020204030204" pitchFamily="34" charset="0"/>
              <a:cs typeface="Consolas" panose="020B0609020204030204" pitchFamily="49" charset="0"/>
            </a:endParaRPr>
          </a:p>
          <a:p>
            <a:pPr algn="just">
              <a:lnSpc>
                <a:spcPct val="150000"/>
              </a:lnSpc>
              <a:spcAft>
                <a:spcPts val="0"/>
              </a:spcAft>
            </a:pPr>
            <a:r>
              <a:rPr lang="tr-TR" b="1" dirty="0">
                <a:latin typeface="Consolas" panose="020B0609020204030204" pitchFamily="49" charset="0"/>
                <a:ea typeface="Calibri" panose="020F0502020204030204" pitchFamily="34" charset="0"/>
                <a:cs typeface="Consolas" panose="020B0609020204030204" pitchFamily="49" charset="0"/>
              </a:rPr>
              <a:t>FROM </a:t>
            </a:r>
            <a:r>
              <a:rPr lang="tr-TR" b="1" dirty="0" err="1">
                <a:latin typeface="Consolas" panose="020B0609020204030204" pitchFamily="49" charset="0"/>
                <a:ea typeface="Calibri" panose="020F0502020204030204" pitchFamily="34" charset="0"/>
                <a:cs typeface="Consolas" panose="020B0609020204030204" pitchFamily="49" charset="0"/>
              </a:rPr>
              <a:t>dbo.kargolar</a:t>
            </a:r>
            <a:endParaRPr lang="en-TR" sz="1600" dirty="0">
              <a:effectLst/>
              <a:latin typeface="Consolas" panose="020B0609020204030204" pitchFamily="49" charset="0"/>
              <a:ea typeface="Calibri" panose="020F0502020204030204" pitchFamily="34" charset="0"/>
              <a:cs typeface="Consolas" panose="020B0609020204030204" pitchFamily="49" charset="0"/>
            </a:endParaRPr>
          </a:p>
        </p:txBody>
      </p:sp>
      <p:cxnSp>
        <p:nvCxnSpPr>
          <p:cNvPr id="11" name="Straight Arrow Connector 10">
            <a:extLst>
              <a:ext uri="{FF2B5EF4-FFF2-40B4-BE49-F238E27FC236}">
                <a16:creationId xmlns:a16="http://schemas.microsoft.com/office/drawing/2014/main" id="{3D516679-253B-1447-8978-00CE346C6A84}"/>
              </a:ext>
            </a:extLst>
          </p:cNvPr>
          <p:cNvCxnSpPr>
            <a:cxnSpLocks/>
          </p:cNvCxnSpPr>
          <p:nvPr/>
        </p:nvCxnSpPr>
        <p:spPr>
          <a:xfrm>
            <a:off x="9349409" y="4876800"/>
            <a:ext cx="488858" cy="539851"/>
          </a:xfrm>
          <a:prstGeom prst="straightConnector1">
            <a:avLst/>
          </a:prstGeom>
          <a:ln w="47625">
            <a:solidFill>
              <a:srgbClr val="C00000"/>
            </a:solidFill>
            <a:headEnd type="stealth" w="lg" len="lg"/>
            <a:tailEnd type="diamond"/>
          </a:ln>
        </p:spPr>
        <p:style>
          <a:lnRef idx="3">
            <a:schemeClr val="accent2"/>
          </a:lnRef>
          <a:fillRef idx="0">
            <a:schemeClr val="accent2"/>
          </a:fillRef>
          <a:effectRef idx="2">
            <a:schemeClr val="accent2"/>
          </a:effectRef>
          <a:fontRef idx="minor">
            <a:schemeClr val="tx1"/>
          </a:fontRef>
        </p:style>
      </p:cxnSp>
      <p:sp>
        <p:nvSpPr>
          <p:cNvPr id="15" name="Rectangle 14">
            <a:extLst>
              <a:ext uri="{FF2B5EF4-FFF2-40B4-BE49-F238E27FC236}">
                <a16:creationId xmlns:a16="http://schemas.microsoft.com/office/drawing/2014/main" id="{525C0294-B2AC-1246-A9B0-7E636B37546A}"/>
              </a:ext>
            </a:extLst>
          </p:cNvPr>
          <p:cNvSpPr/>
          <p:nvPr/>
        </p:nvSpPr>
        <p:spPr>
          <a:xfrm>
            <a:off x="8382000" y="5329969"/>
            <a:ext cx="3572933" cy="878574"/>
          </a:xfrm>
          <a:prstGeom prst="rect">
            <a:avLst/>
          </a:prstGeom>
        </p:spPr>
        <p:txBody>
          <a:bodyPr wrap="square">
            <a:spAutoFit/>
          </a:bodyPr>
          <a:lstStyle/>
          <a:p>
            <a:pPr>
              <a:lnSpc>
                <a:spcPct val="150000"/>
              </a:lnSpc>
            </a:pPr>
            <a:r>
              <a:rPr lang="tr-TR" dirty="0">
                <a:solidFill>
                  <a:srgbClr val="C00000"/>
                </a:solidFill>
                <a:latin typeface="Calibri" panose="020F0502020204030204" pitchFamily="34" charset="0"/>
                <a:ea typeface="Calibri" panose="020F0502020204030204" pitchFamily="34" charset="0"/>
                <a:cs typeface="Times New Roman" panose="02020603050405020304" pitchFamily="18" charset="0"/>
              </a:rPr>
              <a:t>Hazırlanan sorguda </a:t>
            </a:r>
          </a:p>
          <a:p>
            <a:pPr>
              <a:lnSpc>
                <a:spcPct val="150000"/>
              </a:lnSpc>
            </a:pPr>
            <a:r>
              <a:rPr lang="tr-TR" dirty="0">
                <a:solidFill>
                  <a:srgbClr val="C00000"/>
                </a:solidFill>
                <a:latin typeface="Calibri" panose="020F0502020204030204" pitchFamily="34" charset="0"/>
                <a:ea typeface="Calibri" panose="020F0502020204030204" pitchFamily="34" charset="0"/>
                <a:cs typeface="Times New Roman" panose="02020603050405020304" pitchFamily="18" charset="0"/>
              </a:rPr>
              <a:t>güncellemeler yapmamız gereklidir!</a:t>
            </a:r>
            <a:endParaRPr lang="en-TR" dirty="0">
              <a:solidFill>
                <a:srgbClr val="C00000"/>
              </a:solidFill>
            </a:endParaRPr>
          </a:p>
        </p:txBody>
      </p:sp>
    </p:spTree>
    <p:extLst>
      <p:ext uri="{BB962C8B-B14F-4D97-AF65-F5344CB8AC3E}">
        <p14:creationId xmlns:p14="http://schemas.microsoft.com/office/powerpoint/2010/main" val="1346134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3">
            <a:extLst>
              <a:ext uri="{FF2B5EF4-FFF2-40B4-BE49-F238E27FC236}">
                <a16:creationId xmlns:a16="http://schemas.microsoft.com/office/drawing/2014/main" id="{BAC3605B-DF0E-4845-ADA7-C2F5A15A0FE5}"/>
              </a:ext>
            </a:extLst>
          </p:cNvPr>
          <p:cNvSpPr/>
          <p:nvPr/>
        </p:nvSpPr>
        <p:spPr>
          <a:xfrm>
            <a:off x="851452" y="1204159"/>
            <a:ext cx="8497957" cy="369332"/>
          </a:xfrm>
          <a:prstGeom prst="rect">
            <a:avLst/>
          </a:prstGeom>
        </p:spPr>
        <p:txBody>
          <a:bodyPr wrap="square">
            <a:spAutoFit/>
          </a:bodyPr>
          <a:lstStyle/>
          <a:p>
            <a:pPr algn="just"/>
            <a:r>
              <a:rPr lang="tr-TR" dirty="0"/>
              <a:t>INSERT INTO ile Kayıt Ekleme</a:t>
            </a:r>
          </a:p>
        </p:txBody>
      </p:sp>
      <p:sp>
        <p:nvSpPr>
          <p:cNvPr id="10" name="Title 1">
            <a:extLst>
              <a:ext uri="{FF2B5EF4-FFF2-40B4-BE49-F238E27FC236}">
                <a16:creationId xmlns:a16="http://schemas.microsoft.com/office/drawing/2014/main" id="{30CBBB57-8EA4-244E-AE6F-6A95ABFCAD4E}"/>
              </a:ext>
            </a:extLst>
          </p:cNvPr>
          <p:cNvSpPr>
            <a:spLocks noGrp="1"/>
          </p:cNvSpPr>
          <p:nvPr>
            <p:ph type="title"/>
          </p:nvPr>
        </p:nvSpPr>
        <p:spPr>
          <a:xfrm>
            <a:off x="838199" y="698910"/>
            <a:ext cx="10634472" cy="545627"/>
          </a:xfrm>
        </p:spPr>
        <p:txBody>
          <a:bodyPr>
            <a:normAutofit fontScale="90000"/>
          </a:bodyPr>
          <a:lstStyle/>
          <a:p>
            <a:r>
              <a:rPr lang="tr-TR" dirty="0"/>
              <a:t>T-SQL Örnekleri</a:t>
            </a:r>
          </a:p>
        </p:txBody>
      </p:sp>
      <p:sp>
        <p:nvSpPr>
          <p:cNvPr id="8" name="Rectangle 7">
            <a:extLst>
              <a:ext uri="{FF2B5EF4-FFF2-40B4-BE49-F238E27FC236}">
                <a16:creationId xmlns:a16="http://schemas.microsoft.com/office/drawing/2014/main" id="{A514D5C2-C2B6-C04E-BCA5-142541EE9BA1}"/>
              </a:ext>
            </a:extLst>
          </p:cNvPr>
          <p:cNvSpPr/>
          <p:nvPr/>
        </p:nvSpPr>
        <p:spPr>
          <a:xfrm>
            <a:off x="851452" y="1671146"/>
            <a:ext cx="10148232" cy="878574"/>
          </a:xfrm>
          <a:prstGeom prst="rect">
            <a:avLst/>
          </a:prstGeom>
        </p:spPr>
        <p:txBody>
          <a:bodyPr wrap="square">
            <a:spAutoFit/>
          </a:bodyPr>
          <a:lstStyle/>
          <a:p>
            <a:pPr algn="just">
              <a:lnSpc>
                <a:spcPct val="150000"/>
              </a:lnSpc>
              <a:spcAft>
                <a:spcPts val="0"/>
              </a:spcAft>
            </a:pPr>
            <a:r>
              <a:rPr lang="tr-TR" dirty="0"/>
              <a:t>SQL’de </a:t>
            </a:r>
            <a:r>
              <a:rPr lang="tr-TR" dirty="0" err="1"/>
              <a:t>veritabanına</a:t>
            </a:r>
            <a:r>
              <a:rPr lang="tr-TR" dirty="0"/>
              <a:t> kayıt eklemek için INSERT INTO komutunu kullanırız.</a:t>
            </a:r>
          </a:p>
          <a:p>
            <a:pPr algn="just">
              <a:lnSpc>
                <a:spcPct val="150000"/>
              </a:lnSpc>
              <a:spcAft>
                <a:spcPts val="0"/>
              </a:spcAft>
            </a:pPr>
            <a:r>
              <a:rPr lang="tr-TR" dirty="0"/>
              <a:t>Aşağıdaki tabloda INSERT INTO komutu ile veri tabanına kayıt ekleme.</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0EEA8460-02A7-5D40-B2E3-D10EFE8A2E3A}"/>
              </a:ext>
            </a:extLst>
          </p:cNvPr>
          <p:cNvSpPr/>
          <p:nvPr/>
        </p:nvSpPr>
        <p:spPr>
          <a:xfrm>
            <a:off x="851452" y="2562626"/>
            <a:ext cx="1363002" cy="464871"/>
          </a:xfrm>
          <a:prstGeom prst="rect">
            <a:avLst/>
          </a:prstGeom>
        </p:spPr>
        <p:txBody>
          <a:bodyPr wrap="none">
            <a:spAutoFit/>
          </a:bodyPr>
          <a:lstStyle/>
          <a:p>
            <a:pPr algn="just">
              <a:lnSpc>
                <a:spcPct val="150000"/>
              </a:lnSpc>
              <a:spcAft>
                <a:spcPts val="0"/>
              </a:spcAft>
            </a:pPr>
            <a:r>
              <a:rPr lang="tr-TR" b="1" dirty="0" err="1">
                <a:latin typeface="Calibri" panose="020F0502020204030204" pitchFamily="34" charset="0"/>
                <a:ea typeface="Calibri" panose="020F0502020204030204" pitchFamily="34" charset="0"/>
                <a:cs typeface="Times New Roman" panose="02020603050405020304" pitchFamily="18" charset="0"/>
              </a:rPr>
              <a:t>dbo.yazarlar</a:t>
            </a:r>
            <a:endParaRPr lang="en-T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51095D1A-8746-854A-85B5-D98185FE7FA4}"/>
              </a:ext>
            </a:extLst>
          </p:cNvPr>
          <p:cNvGraphicFramePr>
            <a:graphicFrameLocks noGrp="1"/>
          </p:cNvGraphicFramePr>
          <p:nvPr>
            <p:extLst>
              <p:ext uri="{D42A27DB-BD31-4B8C-83A1-F6EECF244321}">
                <p14:modId xmlns:p14="http://schemas.microsoft.com/office/powerpoint/2010/main" val="1578443802"/>
              </p:ext>
            </p:extLst>
          </p:nvPr>
        </p:nvGraphicFramePr>
        <p:xfrm>
          <a:off x="905747" y="3130628"/>
          <a:ext cx="5553779" cy="1407379"/>
        </p:xfrm>
        <a:graphic>
          <a:graphicData uri="http://schemas.openxmlformats.org/drawingml/2006/table">
            <a:tbl>
              <a:tblPr firstRow="1" firstCol="1" bandRow="1">
                <a:tableStyleId>{B301B821-A1FF-4177-AEE7-76D212191A09}</a:tableStyleId>
              </a:tblPr>
              <a:tblGrid>
                <a:gridCol w="650843">
                  <a:extLst>
                    <a:ext uri="{9D8B030D-6E8A-4147-A177-3AD203B41FA5}">
                      <a16:colId xmlns:a16="http://schemas.microsoft.com/office/drawing/2014/main" val="2463112886"/>
                    </a:ext>
                  </a:extLst>
                </a:gridCol>
                <a:gridCol w="1283677">
                  <a:extLst>
                    <a:ext uri="{9D8B030D-6E8A-4147-A177-3AD203B41FA5}">
                      <a16:colId xmlns:a16="http://schemas.microsoft.com/office/drawing/2014/main" val="2467154803"/>
                    </a:ext>
                  </a:extLst>
                </a:gridCol>
                <a:gridCol w="1721142">
                  <a:extLst>
                    <a:ext uri="{9D8B030D-6E8A-4147-A177-3AD203B41FA5}">
                      <a16:colId xmlns:a16="http://schemas.microsoft.com/office/drawing/2014/main" val="1022011845"/>
                    </a:ext>
                  </a:extLst>
                </a:gridCol>
                <a:gridCol w="1898117">
                  <a:extLst>
                    <a:ext uri="{9D8B030D-6E8A-4147-A177-3AD203B41FA5}">
                      <a16:colId xmlns:a16="http://schemas.microsoft.com/office/drawing/2014/main" val="2403979048"/>
                    </a:ext>
                  </a:extLst>
                </a:gridCol>
              </a:tblGrid>
              <a:tr h="310135">
                <a:tc>
                  <a:txBody>
                    <a:bodyPr/>
                    <a:lstStyle/>
                    <a:p>
                      <a:pPr algn="l">
                        <a:spcAft>
                          <a:spcPts val="0"/>
                        </a:spcAft>
                      </a:pPr>
                      <a:r>
                        <a:rPr lang="tr-TR" sz="1800" dirty="0" err="1">
                          <a:effectLst/>
                        </a:rPr>
                        <a:t>id</a:t>
                      </a:r>
                      <a:endParaRPr lang="en-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t>yazar_adi</a:t>
                      </a:r>
                      <a:endParaRPr lang="tr-TR" sz="1800" dirty="0"/>
                    </a:p>
                  </a:txBody>
                  <a:tcPr marL="68580" marR="68580" marT="0" marB="0" anchor="b"/>
                </a:tc>
                <a:tc>
                  <a:txBody>
                    <a:bodyPr/>
                    <a:lstStyle/>
                    <a:p>
                      <a:pPr algn="l">
                        <a:spcAft>
                          <a:spcPts val="0"/>
                        </a:spcAft>
                      </a:pPr>
                      <a:r>
                        <a:rPr lang="tr-TR" sz="1800" dirty="0" err="1">
                          <a:effectLst/>
                          <a:latin typeface="Calibri" panose="020F0502020204030204" pitchFamily="34" charset="0"/>
                          <a:ea typeface="Calibri" panose="020F0502020204030204" pitchFamily="34" charset="0"/>
                          <a:cs typeface="Times New Roman" panose="02020603050405020304" pitchFamily="18" charset="0"/>
                        </a:rPr>
                        <a:t>yazar_soyadi</a:t>
                      </a:r>
                      <a:endParaRPr lang="en-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spcAft>
                          <a:spcPts val="0"/>
                        </a:spcAft>
                      </a:pPr>
                      <a:r>
                        <a:rPr lang="tr-TR" sz="1800" dirty="0" err="1">
                          <a:effectLst/>
                          <a:latin typeface="Calibri" panose="020F0502020204030204" pitchFamily="34" charset="0"/>
                          <a:ea typeface="Calibri" panose="020F0502020204030204" pitchFamily="34" charset="0"/>
                          <a:cs typeface="Times New Roman" panose="02020603050405020304" pitchFamily="18" charset="0"/>
                        </a:rPr>
                        <a:t>yazar_yasi</a:t>
                      </a:r>
                      <a:endParaRPr lang="en-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15667915"/>
                  </a:ext>
                </a:extLst>
              </a:tr>
              <a:tr h="310135">
                <a:tc>
                  <a:txBody>
                    <a:bodyPr/>
                    <a:lstStyle/>
                    <a:p>
                      <a:pPr algn="l">
                        <a:spcAft>
                          <a:spcPts val="0"/>
                        </a:spcAft>
                      </a:pPr>
                      <a:r>
                        <a:rPr lang="tr-TR" sz="1800" b="0" dirty="0">
                          <a:effectLst/>
                        </a:rPr>
                        <a:t>1</a:t>
                      </a:r>
                      <a:endParaRPr lang="en-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tr-TR" sz="1800" dirty="0"/>
                        <a:t>Stefan</a:t>
                      </a:r>
                    </a:p>
                  </a:txBody>
                  <a:tcPr marL="91439" marR="91439" marT="45714" marB="45714"/>
                </a:tc>
                <a:tc>
                  <a:txBody>
                    <a:bodyPr/>
                    <a:lstStyle/>
                    <a:p>
                      <a:r>
                        <a:rPr lang="tr-TR" sz="1800" dirty="0" err="1"/>
                        <a:t>Zweig</a:t>
                      </a:r>
                      <a:endParaRPr lang="tr-TR" sz="1800" dirty="0"/>
                    </a:p>
                  </a:txBody>
                  <a:tcPr marL="91439" marR="91439" marT="45714" marB="45714"/>
                </a:tc>
                <a:tc>
                  <a:txBody>
                    <a:bodyPr/>
                    <a:lstStyle/>
                    <a:p>
                      <a:pPr algn="l">
                        <a:spcAft>
                          <a:spcPts val="0"/>
                        </a:spcAft>
                      </a:pPr>
                      <a:r>
                        <a:rPr lang="tr-TR" sz="1800" dirty="0">
                          <a:effectLst/>
                        </a:rPr>
                        <a:t>61</a:t>
                      </a:r>
                      <a:endParaRPr lang="en-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18178380"/>
                  </a:ext>
                </a:extLst>
              </a:tr>
              <a:tr h="310135">
                <a:tc>
                  <a:txBody>
                    <a:bodyPr/>
                    <a:lstStyle/>
                    <a:p>
                      <a:pPr algn="l">
                        <a:spcAft>
                          <a:spcPts val="0"/>
                        </a:spcAft>
                      </a:pPr>
                      <a:r>
                        <a:rPr lang="tr-TR" sz="1800" b="0" dirty="0">
                          <a:effectLst/>
                        </a:rPr>
                        <a:t>2</a:t>
                      </a:r>
                      <a:endParaRPr lang="en-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tr-TR" sz="1800" dirty="0"/>
                        <a:t>William</a:t>
                      </a:r>
                    </a:p>
                  </a:txBody>
                  <a:tcPr marL="91439" marR="91439" marT="45714" marB="45714"/>
                </a:tc>
                <a:tc>
                  <a:txBody>
                    <a:bodyPr/>
                    <a:lstStyle/>
                    <a:p>
                      <a:r>
                        <a:rPr lang="tr-TR" sz="1800" dirty="0" err="1"/>
                        <a:t>Golding</a:t>
                      </a:r>
                      <a:endParaRPr lang="tr-TR" sz="1800" dirty="0"/>
                    </a:p>
                  </a:txBody>
                  <a:tcPr marL="91439" marR="91439" marT="45714" marB="45714"/>
                </a:tc>
                <a:tc>
                  <a:txBody>
                    <a:bodyPr/>
                    <a:lstStyle/>
                    <a:p>
                      <a:pPr algn="l">
                        <a:spcAft>
                          <a:spcPts val="0"/>
                        </a:spcAft>
                      </a:pPr>
                      <a:r>
                        <a:rPr lang="tr-TR" sz="1800" dirty="0">
                          <a:effectLst/>
                        </a:rPr>
                        <a:t>54</a:t>
                      </a:r>
                      <a:endParaRPr lang="en-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8693579"/>
                  </a:ext>
                </a:extLst>
              </a:tr>
              <a:tr h="310135">
                <a:tc>
                  <a:txBody>
                    <a:bodyPr/>
                    <a:lstStyle/>
                    <a:p>
                      <a:pPr algn="l">
                        <a:spcAft>
                          <a:spcPts val="0"/>
                        </a:spcAft>
                      </a:pPr>
                      <a:r>
                        <a:rPr lang="en-TR" sz="1800" b="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b"/>
                </a:tc>
                <a:tc>
                  <a:txBody>
                    <a:bodyPr/>
                    <a:lstStyle/>
                    <a:p>
                      <a:r>
                        <a:rPr lang="tr-TR" sz="1800" dirty="0"/>
                        <a:t>George</a:t>
                      </a:r>
                    </a:p>
                  </a:txBody>
                  <a:tcPr marL="91439" marR="91439" marT="45714" marB="45714"/>
                </a:tc>
                <a:tc>
                  <a:txBody>
                    <a:bodyPr/>
                    <a:lstStyle/>
                    <a:p>
                      <a:r>
                        <a:rPr lang="tr-TR" sz="1800" dirty="0" err="1"/>
                        <a:t>Orwell</a:t>
                      </a:r>
                      <a:endParaRPr lang="tr-TR" sz="1800" dirty="0"/>
                    </a:p>
                  </a:txBody>
                  <a:tcPr marL="91439" marR="91439" marT="45714" marB="45714"/>
                </a:tc>
                <a:tc>
                  <a:txBody>
                    <a:bodyPr/>
                    <a:lstStyle/>
                    <a:p>
                      <a:pPr algn="l">
                        <a:spcAft>
                          <a:spcPts val="0"/>
                        </a:spcAft>
                      </a:pPr>
                      <a:r>
                        <a:rPr lang="en-TR" sz="1800" dirty="0">
                          <a:effectLst/>
                          <a:latin typeface="Calibri" panose="020F0502020204030204" pitchFamily="34" charset="0"/>
                          <a:ea typeface="Calibri" panose="020F0502020204030204" pitchFamily="34" charset="0"/>
                          <a:cs typeface="Times New Roman" panose="02020603050405020304" pitchFamily="18" charset="0"/>
                        </a:rPr>
                        <a:t>47</a:t>
                      </a:r>
                    </a:p>
                  </a:txBody>
                  <a:tcPr marL="68580" marR="68580" marT="0" marB="0" anchor="b"/>
                </a:tc>
                <a:extLst>
                  <a:ext uri="{0D108BD9-81ED-4DB2-BD59-A6C34878D82A}">
                    <a16:rowId xmlns:a16="http://schemas.microsoft.com/office/drawing/2014/main" val="1311306515"/>
                  </a:ext>
                </a:extLst>
              </a:tr>
            </a:tbl>
          </a:graphicData>
        </a:graphic>
      </p:graphicFrame>
      <p:sp>
        <p:nvSpPr>
          <p:cNvPr id="14" name="Rectangle 13">
            <a:extLst>
              <a:ext uri="{FF2B5EF4-FFF2-40B4-BE49-F238E27FC236}">
                <a16:creationId xmlns:a16="http://schemas.microsoft.com/office/drawing/2014/main" id="{7DD1CD97-0366-CE4E-9647-F06822DCE072}"/>
              </a:ext>
            </a:extLst>
          </p:cNvPr>
          <p:cNvSpPr/>
          <p:nvPr/>
        </p:nvSpPr>
        <p:spPr>
          <a:xfrm>
            <a:off x="6548677" y="2983550"/>
            <a:ext cx="5253856" cy="461921"/>
          </a:xfrm>
          <a:prstGeom prst="rect">
            <a:avLst/>
          </a:prstGeom>
        </p:spPr>
        <p:txBody>
          <a:bodyPr wrap="square">
            <a:spAutoFit/>
          </a:bodyPr>
          <a:lstStyle/>
          <a:p>
            <a:pPr>
              <a:lnSpc>
                <a:spcPct val="150000"/>
              </a:lnSpc>
              <a:spcAft>
                <a:spcPts val="0"/>
              </a:spcAft>
            </a:pPr>
            <a:r>
              <a:rPr lang="en-US" b="1" dirty="0">
                <a:solidFill>
                  <a:srgbClr val="0070C0"/>
                </a:solidFill>
              </a:rPr>
              <a:t>INSERT INTO</a:t>
            </a:r>
            <a:r>
              <a:rPr lang="en-US" dirty="0">
                <a:solidFill>
                  <a:srgbClr val="0070C0"/>
                </a:solidFill>
              </a:rPr>
              <a:t> </a:t>
            </a:r>
            <a:r>
              <a:rPr lang="en-US" dirty="0"/>
              <a:t>[</a:t>
            </a:r>
            <a:r>
              <a:rPr lang="en-US" dirty="0" err="1"/>
              <a:t>tablo</a:t>
            </a:r>
            <a:r>
              <a:rPr lang="en-US" dirty="0"/>
              <a:t> </a:t>
            </a:r>
            <a:r>
              <a:rPr lang="en-US" dirty="0" err="1"/>
              <a:t>adı</a:t>
            </a:r>
            <a:r>
              <a:rPr lang="en-US" dirty="0"/>
              <a:t>] </a:t>
            </a:r>
            <a:r>
              <a:rPr lang="en-US" b="1" dirty="0">
                <a:solidFill>
                  <a:srgbClr val="0070C0"/>
                </a:solidFill>
              </a:rPr>
              <a:t>VALUES</a:t>
            </a:r>
            <a:r>
              <a:rPr lang="en-US" dirty="0"/>
              <a:t> </a:t>
            </a:r>
            <a:r>
              <a:rPr lang="en-US" b="1" dirty="0"/>
              <a:t>(</a:t>
            </a:r>
            <a:r>
              <a:rPr lang="en-US" dirty="0" err="1"/>
              <a:t>veriler</a:t>
            </a:r>
            <a:r>
              <a:rPr lang="en-US" b="1" dirty="0"/>
              <a:t>)</a:t>
            </a:r>
            <a:endParaRPr lang="en-TR" dirty="0">
              <a:effectLst/>
              <a:latin typeface="Consolas" panose="020B0609020204030204" pitchFamily="49" charset="0"/>
              <a:ea typeface="Calibri" panose="020F0502020204030204" pitchFamily="34" charset="0"/>
              <a:cs typeface="Consolas" panose="020B0609020204030204" pitchFamily="49" charset="0"/>
            </a:endParaRPr>
          </a:p>
        </p:txBody>
      </p:sp>
      <p:sp>
        <p:nvSpPr>
          <p:cNvPr id="2" name="Rectangle 1">
            <a:extLst>
              <a:ext uri="{FF2B5EF4-FFF2-40B4-BE49-F238E27FC236}">
                <a16:creationId xmlns:a16="http://schemas.microsoft.com/office/drawing/2014/main" id="{82D05836-58D8-3E41-98FB-C7FDCBAF735A}"/>
              </a:ext>
            </a:extLst>
          </p:cNvPr>
          <p:cNvSpPr/>
          <p:nvPr/>
        </p:nvSpPr>
        <p:spPr>
          <a:xfrm>
            <a:off x="6548677" y="3495052"/>
            <a:ext cx="4923994" cy="646331"/>
          </a:xfrm>
          <a:prstGeom prst="rect">
            <a:avLst/>
          </a:prstGeom>
        </p:spPr>
        <p:txBody>
          <a:bodyPr wrap="square">
            <a:spAutoFit/>
          </a:bodyPr>
          <a:lstStyle/>
          <a:p>
            <a:r>
              <a:rPr lang="en-US" b="1" dirty="0">
                <a:solidFill>
                  <a:schemeClr val="bg1">
                    <a:lumMod val="10000"/>
                  </a:schemeClr>
                </a:solidFill>
                <a:latin typeface="Source Sans Pro" panose="020B0503030403020204" pitchFamily="34" charset="0"/>
              </a:rPr>
              <a:t>INSERT INTO</a:t>
            </a:r>
            <a:r>
              <a:rPr lang="en-US" dirty="0">
                <a:solidFill>
                  <a:schemeClr val="bg1">
                    <a:lumMod val="10000"/>
                  </a:schemeClr>
                </a:solidFill>
                <a:latin typeface="Source Sans Pro" panose="020B0503030403020204" pitchFamily="34" charset="0"/>
              </a:rPr>
              <a:t> </a:t>
            </a:r>
            <a:r>
              <a:rPr lang="en-US" dirty="0" err="1">
                <a:solidFill>
                  <a:schemeClr val="bg1">
                    <a:lumMod val="10000"/>
                  </a:schemeClr>
                </a:solidFill>
                <a:latin typeface="Source Sans Pro" panose="020B0503030403020204" pitchFamily="34" charset="0"/>
              </a:rPr>
              <a:t>dbo.yazarlar</a:t>
            </a:r>
            <a:endParaRPr lang="en-US" dirty="0">
              <a:solidFill>
                <a:schemeClr val="bg1">
                  <a:lumMod val="10000"/>
                </a:schemeClr>
              </a:solidFill>
              <a:latin typeface="Source Sans Pro" panose="020B0503030403020204" pitchFamily="34" charset="0"/>
            </a:endParaRPr>
          </a:p>
          <a:p>
            <a:r>
              <a:rPr lang="en-US" b="1" dirty="0">
                <a:solidFill>
                  <a:schemeClr val="bg1">
                    <a:lumMod val="10000"/>
                  </a:schemeClr>
                </a:solidFill>
                <a:latin typeface="Source Sans Pro" panose="020B0503030403020204" pitchFamily="34" charset="0"/>
              </a:rPr>
              <a:t>VALUES</a:t>
            </a:r>
            <a:r>
              <a:rPr lang="en-US" dirty="0">
                <a:solidFill>
                  <a:schemeClr val="bg1">
                    <a:lumMod val="10000"/>
                  </a:schemeClr>
                </a:solidFill>
                <a:latin typeface="Source Sans Pro" panose="020B0503030403020204" pitchFamily="34" charset="0"/>
              </a:rPr>
              <a:t> </a:t>
            </a:r>
            <a:r>
              <a:rPr lang="en-US" b="1" dirty="0">
                <a:solidFill>
                  <a:schemeClr val="bg1">
                    <a:lumMod val="10000"/>
                  </a:schemeClr>
                </a:solidFill>
                <a:latin typeface="Source Sans Pro" panose="020B0503030403020204" pitchFamily="34" charset="0"/>
              </a:rPr>
              <a:t>(</a:t>
            </a:r>
            <a:r>
              <a:rPr lang="tr-TR" dirty="0">
                <a:latin typeface="Consolas" panose="020B0609020204030204" pitchFamily="49" charset="0"/>
                <a:ea typeface="Calibri" panose="020F0502020204030204" pitchFamily="34" charset="0"/>
                <a:cs typeface="Consolas" panose="020B0609020204030204" pitchFamily="49" charset="0"/>
              </a:rPr>
              <a:t>'</a:t>
            </a:r>
            <a:r>
              <a:rPr lang="en-US" dirty="0">
                <a:solidFill>
                  <a:schemeClr val="bg1">
                    <a:lumMod val="10000"/>
                  </a:schemeClr>
                </a:solidFill>
                <a:latin typeface="Source Sans Pro" panose="020B0503030403020204" pitchFamily="34" charset="0"/>
              </a:rPr>
              <a:t>Mustafa Kemal</a:t>
            </a:r>
            <a:r>
              <a:rPr lang="tr-TR" dirty="0">
                <a:latin typeface="Consolas" panose="020B0609020204030204" pitchFamily="49" charset="0"/>
                <a:ea typeface="Calibri" panose="020F0502020204030204" pitchFamily="34" charset="0"/>
                <a:cs typeface="Consolas" panose="020B0609020204030204" pitchFamily="49" charset="0"/>
              </a:rPr>
              <a:t>',</a:t>
            </a:r>
            <a:r>
              <a:rPr lang="en-US" dirty="0">
                <a:solidFill>
                  <a:schemeClr val="bg1">
                    <a:lumMod val="10000"/>
                  </a:schemeClr>
                </a:solidFill>
                <a:latin typeface="Source Sans Pro" panose="020B0503030403020204" pitchFamily="34" charset="0"/>
              </a:rPr>
              <a:t> </a:t>
            </a:r>
            <a:r>
              <a:rPr lang="tr-TR" dirty="0">
                <a:latin typeface="Consolas" panose="020B0609020204030204" pitchFamily="49" charset="0"/>
                <a:ea typeface="Calibri" panose="020F0502020204030204" pitchFamily="34" charset="0"/>
                <a:cs typeface="Consolas" panose="020B0609020204030204" pitchFamily="49" charset="0"/>
              </a:rPr>
              <a:t>'</a:t>
            </a:r>
            <a:r>
              <a:rPr lang="en-US" dirty="0">
                <a:solidFill>
                  <a:schemeClr val="bg1">
                    <a:lumMod val="10000"/>
                  </a:schemeClr>
                </a:solidFill>
                <a:latin typeface="Source Sans Pro" panose="020B0503030403020204" pitchFamily="34" charset="0"/>
              </a:rPr>
              <a:t>Atatürk</a:t>
            </a:r>
            <a:r>
              <a:rPr lang="tr-TR" dirty="0">
                <a:latin typeface="Consolas" panose="020B0609020204030204" pitchFamily="49" charset="0"/>
                <a:ea typeface="Calibri" panose="020F0502020204030204" pitchFamily="34" charset="0"/>
                <a:cs typeface="Consolas" panose="020B0609020204030204" pitchFamily="49" charset="0"/>
              </a:rPr>
              <a:t>’, 57</a:t>
            </a:r>
            <a:r>
              <a:rPr lang="en-US" b="1" dirty="0">
                <a:solidFill>
                  <a:schemeClr val="bg1">
                    <a:lumMod val="10000"/>
                  </a:schemeClr>
                </a:solidFill>
                <a:latin typeface="Source Sans Pro" panose="020B0503030403020204" pitchFamily="34" charset="0"/>
              </a:rPr>
              <a:t>)</a:t>
            </a:r>
            <a:endParaRPr lang="en-TR" dirty="0">
              <a:solidFill>
                <a:schemeClr val="bg1">
                  <a:lumMod val="10000"/>
                </a:schemeClr>
              </a:solidFill>
            </a:endParaRPr>
          </a:p>
        </p:txBody>
      </p:sp>
    </p:spTree>
    <p:extLst>
      <p:ext uri="{BB962C8B-B14F-4D97-AF65-F5344CB8AC3E}">
        <p14:creationId xmlns:p14="http://schemas.microsoft.com/office/powerpoint/2010/main" val="308720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3">
            <a:extLst>
              <a:ext uri="{FF2B5EF4-FFF2-40B4-BE49-F238E27FC236}">
                <a16:creationId xmlns:a16="http://schemas.microsoft.com/office/drawing/2014/main" id="{BAC3605B-DF0E-4845-ADA7-C2F5A15A0FE5}"/>
              </a:ext>
            </a:extLst>
          </p:cNvPr>
          <p:cNvSpPr/>
          <p:nvPr/>
        </p:nvSpPr>
        <p:spPr>
          <a:xfrm>
            <a:off x="851452" y="1204159"/>
            <a:ext cx="8497957" cy="369332"/>
          </a:xfrm>
          <a:prstGeom prst="rect">
            <a:avLst/>
          </a:prstGeom>
        </p:spPr>
        <p:txBody>
          <a:bodyPr wrap="square">
            <a:spAutoFit/>
          </a:bodyPr>
          <a:lstStyle/>
          <a:p>
            <a:pPr algn="just"/>
            <a:r>
              <a:rPr lang="tr-TR" dirty="0" err="1"/>
              <a:t>Create</a:t>
            </a:r>
            <a:r>
              <a:rPr lang="tr-TR" dirty="0"/>
              <a:t> </a:t>
            </a:r>
            <a:r>
              <a:rPr lang="tr-TR" dirty="0" err="1"/>
              <a:t>Table</a:t>
            </a:r>
            <a:r>
              <a:rPr lang="tr-TR" dirty="0"/>
              <a:t> ile Tablo Oluşturma</a:t>
            </a:r>
          </a:p>
        </p:txBody>
      </p:sp>
      <p:sp>
        <p:nvSpPr>
          <p:cNvPr id="10" name="Title 1">
            <a:extLst>
              <a:ext uri="{FF2B5EF4-FFF2-40B4-BE49-F238E27FC236}">
                <a16:creationId xmlns:a16="http://schemas.microsoft.com/office/drawing/2014/main" id="{30CBBB57-8EA4-244E-AE6F-6A95ABFCAD4E}"/>
              </a:ext>
            </a:extLst>
          </p:cNvPr>
          <p:cNvSpPr>
            <a:spLocks noGrp="1"/>
          </p:cNvSpPr>
          <p:nvPr>
            <p:ph type="title"/>
          </p:nvPr>
        </p:nvSpPr>
        <p:spPr>
          <a:xfrm>
            <a:off x="838199" y="698910"/>
            <a:ext cx="10634472" cy="545627"/>
          </a:xfrm>
        </p:spPr>
        <p:txBody>
          <a:bodyPr>
            <a:normAutofit fontScale="90000"/>
          </a:bodyPr>
          <a:lstStyle/>
          <a:p>
            <a:r>
              <a:rPr lang="tr-TR" dirty="0"/>
              <a:t>T-SQL Örnekleri</a:t>
            </a:r>
          </a:p>
        </p:txBody>
      </p:sp>
      <p:sp>
        <p:nvSpPr>
          <p:cNvPr id="8" name="Rectangle 7">
            <a:extLst>
              <a:ext uri="{FF2B5EF4-FFF2-40B4-BE49-F238E27FC236}">
                <a16:creationId xmlns:a16="http://schemas.microsoft.com/office/drawing/2014/main" id="{A514D5C2-C2B6-C04E-BCA5-142541EE9BA1}"/>
              </a:ext>
            </a:extLst>
          </p:cNvPr>
          <p:cNvSpPr/>
          <p:nvPr/>
        </p:nvSpPr>
        <p:spPr>
          <a:xfrm>
            <a:off x="851452" y="1671146"/>
            <a:ext cx="10148232" cy="878574"/>
          </a:xfrm>
          <a:prstGeom prst="rect">
            <a:avLst/>
          </a:prstGeom>
        </p:spPr>
        <p:txBody>
          <a:bodyPr wrap="square">
            <a:spAutoFit/>
          </a:bodyPr>
          <a:lstStyle/>
          <a:p>
            <a:pPr algn="just">
              <a:lnSpc>
                <a:spcPct val="150000"/>
              </a:lnSpc>
              <a:spcAft>
                <a:spcPts val="0"/>
              </a:spcAft>
            </a:pPr>
            <a:r>
              <a:rPr lang="tr-TR" dirty="0"/>
              <a:t>SQL Management </a:t>
            </a:r>
            <a:r>
              <a:rPr lang="tr-TR" dirty="0" err="1"/>
              <a:t>Studio</a:t>
            </a:r>
            <a:r>
              <a:rPr lang="tr-TR" dirty="0"/>
              <a:t> ile Query oluşturma kısmında oluşturduğumuz </a:t>
            </a:r>
            <a:r>
              <a:rPr lang="tr-TR" dirty="0" err="1"/>
              <a:t>Query’yi</a:t>
            </a:r>
            <a:r>
              <a:rPr lang="tr-TR" dirty="0"/>
              <a:t> </a:t>
            </a:r>
            <a:r>
              <a:rPr lang="tr-TR" b="1" dirty="0" err="1">
                <a:solidFill>
                  <a:srgbClr val="00B050"/>
                </a:solidFill>
              </a:rPr>
              <a:t>execute</a:t>
            </a:r>
            <a:r>
              <a:rPr lang="tr-TR" dirty="0"/>
              <a:t> ederek tablo veya </a:t>
            </a:r>
            <a:r>
              <a:rPr lang="tr-TR" dirty="0" err="1"/>
              <a:t>database’in</a:t>
            </a:r>
            <a:r>
              <a:rPr lang="tr-TR" dirty="0"/>
              <a:t> tamamını tablolar ile birlikte oluşturabiliriz.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7DD1CD97-0366-CE4E-9647-F06822DCE072}"/>
              </a:ext>
            </a:extLst>
          </p:cNvPr>
          <p:cNvSpPr/>
          <p:nvPr/>
        </p:nvSpPr>
        <p:spPr>
          <a:xfrm>
            <a:off x="901579" y="2976329"/>
            <a:ext cx="5253856" cy="2540824"/>
          </a:xfrm>
          <a:prstGeom prst="rect">
            <a:avLst/>
          </a:prstGeom>
        </p:spPr>
        <p:txBody>
          <a:bodyPr wrap="square">
            <a:spAutoFit/>
          </a:bodyPr>
          <a:lstStyle/>
          <a:p>
            <a:pPr>
              <a:lnSpc>
                <a:spcPct val="150000"/>
              </a:lnSpc>
              <a:spcAft>
                <a:spcPts val="0"/>
              </a:spcAft>
            </a:pPr>
            <a:r>
              <a:rPr lang="en-US" dirty="0"/>
              <a:t>CREATE TABLE </a:t>
            </a:r>
            <a:r>
              <a:rPr lang="en-US" i="1" dirty="0" err="1"/>
              <a:t>tablo_name</a:t>
            </a:r>
            <a:r>
              <a:rPr lang="en-US" i="1" dirty="0"/>
              <a:t> </a:t>
            </a:r>
            <a:r>
              <a:rPr lang="en-US" dirty="0"/>
              <a:t>(</a:t>
            </a:r>
            <a:br>
              <a:rPr lang="en-US" dirty="0"/>
            </a:br>
            <a:r>
              <a:rPr lang="en-US" i="1" dirty="0"/>
              <a:t>    column1 datatype</a:t>
            </a:r>
            <a:r>
              <a:rPr lang="en-US" dirty="0"/>
              <a:t>,</a:t>
            </a:r>
            <a:br>
              <a:rPr lang="en-US" dirty="0"/>
            </a:br>
            <a:r>
              <a:rPr lang="en-US" i="1" dirty="0"/>
              <a:t>    column2 datatype</a:t>
            </a:r>
            <a:r>
              <a:rPr lang="en-US" dirty="0"/>
              <a:t>,</a:t>
            </a:r>
            <a:br>
              <a:rPr lang="en-US" dirty="0"/>
            </a:br>
            <a:r>
              <a:rPr lang="en-US" i="1" dirty="0"/>
              <a:t>    column3 datatype</a:t>
            </a:r>
            <a:r>
              <a:rPr lang="en-US" dirty="0"/>
              <a:t>,</a:t>
            </a:r>
            <a:br>
              <a:rPr lang="en-US" dirty="0"/>
            </a:br>
            <a:r>
              <a:rPr lang="en-US" dirty="0"/>
              <a:t>   ....</a:t>
            </a:r>
            <a:br>
              <a:rPr lang="en-US" dirty="0"/>
            </a:br>
            <a:r>
              <a:rPr lang="en-US" dirty="0"/>
              <a:t>);</a:t>
            </a:r>
            <a:endParaRPr lang="en-TR" dirty="0">
              <a:effectLst/>
              <a:latin typeface="Consolas" panose="020B0609020204030204" pitchFamily="49" charset="0"/>
              <a:ea typeface="Calibri" panose="020F0502020204030204" pitchFamily="34" charset="0"/>
              <a:cs typeface="Consolas" panose="020B0609020204030204" pitchFamily="49" charset="0"/>
            </a:endParaRPr>
          </a:p>
        </p:txBody>
      </p:sp>
    </p:spTree>
    <p:extLst>
      <p:ext uri="{BB962C8B-B14F-4D97-AF65-F5344CB8AC3E}">
        <p14:creationId xmlns:p14="http://schemas.microsoft.com/office/powerpoint/2010/main" val="661416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3">
            <a:extLst>
              <a:ext uri="{FF2B5EF4-FFF2-40B4-BE49-F238E27FC236}">
                <a16:creationId xmlns:a16="http://schemas.microsoft.com/office/drawing/2014/main" id="{BAC3605B-DF0E-4845-ADA7-C2F5A15A0FE5}"/>
              </a:ext>
            </a:extLst>
          </p:cNvPr>
          <p:cNvSpPr/>
          <p:nvPr/>
        </p:nvSpPr>
        <p:spPr>
          <a:xfrm>
            <a:off x="851452" y="1204159"/>
            <a:ext cx="8497957" cy="369332"/>
          </a:xfrm>
          <a:prstGeom prst="rect">
            <a:avLst/>
          </a:prstGeom>
        </p:spPr>
        <p:txBody>
          <a:bodyPr wrap="square">
            <a:spAutoFit/>
          </a:bodyPr>
          <a:lstStyle/>
          <a:p>
            <a:pPr algn="just"/>
            <a:r>
              <a:rPr lang="tr-TR" dirty="0" err="1"/>
              <a:t>Create</a:t>
            </a:r>
            <a:r>
              <a:rPr lang="tr-TR" dirty="0"/>
              <a:t> </a:t>
            </a:r>
            <a:r>
              <a:rPr lang="tr-TR" dirty="0" err="1"/>
              <a:t>Table</a:t>
            </a:r>
            <a:r>
              <a:rPr lang="tr-TR" dirty="0"/>
              <a:t> ile Tablo Oluşturma</a:t>
            </a:r>
          </a:p>
        </p:txBody>
      </p:sp>
      <p:sp>
        <p:nvSpPr>
          <p:cNvPr id="10" name="Title 1">
            <a:extLst>
              <a:ext uri="{FF2B5EF4-FFF2-40B4-BE49-F238E27FC236}">
                <a16:creationId xmlns:a16="http://schemas.microsoft.com/office/drawing/2014/main" id="{30CBBB57-8EA4-244E-AE6F-6A95ABFCAD4E}"/>
              </a:ext>
            </a:extLst>
          </p:cNvPr>
          <p:cNvSpPr>
            <a:spLocks noGrp="1"/>
          </p:cNvSpPr>
          <p:nvPr>
            <p:ph type="title"/>
          </p:nvPr>
        </p:nvSpPr>
        <p:spPr>
          <a:xfrm>
            <a:off x="838199" y="698910"/>
            <a:ext cx="10634472" cy="545627"/>
          </a:xfrm>
        </p:spPr>
        <p:txBody>
          <a:bodyPr>
            <a:normAutofit fontScale="90000"/>
          </a:bodyPr>
          <a:lstStyle/>
          <a:p>
            <a:r>
              <a:rPr lang="tr-TR" dirty="0"/>
              <a:t>T-SQL Örnekleri</a:t>
            </a:r>
          </a:p>
        </p:txBody>
      </p:sp>
      <p:sp>
        <p:nvSpPr>
          <p:cNvPr id="8" name="Rectangle 7">
            <a:extLst>
              <a:ext uri="{FF2B5EF4-FFF2-40B4-BE49-F238E27FC236}">
                <a16:creationId xmlns:a16="http://schemas.microsoft.com/office/drawing/2014/main" id="{A514D5C2-C2B6-C04E-BCA5-142541EE9BA1}"/>
              </a:ext>
            </a:extLst>
          </p:cNvPr>
          <p:cNvSpPr/>
          <p:nvPr/>
        </p:nvSpPr>
        <p:spPr>
          <a:xfrm>
            <a:off x="851452" y="1671146"/>
            <a:ext cx="10148232" cy="878574"/>
          </a:xfrm>
          <a:prstGeom prst="rect">
            <a:avLst/>
          </a:prstGeom>
        </p:spPr>
        <p:txBody>
          <a:bodyPr wrap="square">
            <a:spAutoFit/>
          </a:bodyPr>
          <a:lstStyle/>
          <a:p>
            <a:pPr algn="just">
              <a:lnSpc>
                <a:spcPct val="150000"/>
              </a:lnSpc>
              <a:spcAft>
                <a:spcPts val="0"/>
              </a:spcAft>
            </a:pPr>
            <a:r>
              <a:rPr lang="tr-TR" dirty="0"/>
              <a:t>SQL Management </a:t>
            </a:r>
            <a:r>
              <a:rPr lang="tr-TR" dirty="0" err="1"/>
              <a:t>Studio</a:t>
            </a:r>
            <a:r>
              <a:rPr lang="tr-TR" dirty="0"/>
              <a:t> ile Query oluşturma kısmında oluşturduğumuz </a:t>
            </a:r>
            <a:r>
              <a:rPr lang="tr-TR" dirty="0" err="1"/>
              <a:t>Query’yi</a:t>
            </a:r>
            <a:r>
              <a:rPr lang="tr-TR" dirty="0"/>
              <a:t> </a:t>
            </a:r>
            <a:r>
              <a:rPr lang="tr-TR" b="1" dirty="0" err="1">
                <a:solidFill>
                  <a:srgbClr val="00B050"/>
                </a:solidFill>
              </a:rPr>
              <a:t>execute</a:t>
            </a:r>
            <a:r>
              <a:rPr lang="tr-TR" dirty="0"/>
              <a:t> ederek tablo veya </a:t>
            </a:r>
            <a:r>
              <a:rPr lang="tr-TR" dirty="0" err="1"/>
              <a:t>database’in</a:t>
            </a:r>
            <a:r>
              <a:rPr lang="tr-TR" dirty="0"/>
              <a:t> tamamını tablolar ile birlikte oluşturabiliriz.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7DD1CD97-0366-CE4E-9647-F06822DCE072}"/>
              </a:ext>
            </a:extLst>
          </p:cNvPr>
          <p:cNvSpPr/>
          <p:nvPr/>
        </p:nvSpPr>
        <p:spPr>
          <a:xfrm>
            <a:off x="5925568" y="3037869"/>
            <a:ext cx="5253856" cy="2540824"/>
          </a:xfrm>
          <a:prstGeom prst="rect">
            <a:avLst/>
          </a:prstGeom>
        </p:spPr>
        <p:txBody>
          <a:bodyPr wrap="square">
            <a:spAutoFit/>
          </a:bodyPr>
          <a:lstStyle/>
          <a:p>
            <a:pPr>
              <a:lnSpc>
                <a:spcPct val="150000"/>
              </a:lnSpc>
              <a:spcAft>
                <a:spcPts val="0"/>
              </a:spcAft>
            </a:pPr>
            <a:r>
              <a:rPr lang="en-US" b="1" dirty="0">
                <a:solidFill>
                  <a:srgbClr val="0070C0"/>
                </a:solidFill>
              </a:rPr>
              <a:t>CREATE TABLE </a:t>
            </a:r>
            <a:r>
              <a:rPr lang="en-US" i="1" dirty="0" err="1"/>
              <a:t>tablo_name</a:t>
            </a:r>
            <a:r>
              <a:rPr lang="en-US" i="1" dirty="0"/>
              <a:t> </a:t>
            </a:r>
            <a:r>
              <a:rPr lang="en-US" dirty="0"/>
              <a:t>(</a:t>
            </a:r>
            <a:br>
              <a:rPr lang="en-US" dirty="0"/>
            </a:br>
            <a:r>
              <a:rPr lang="en-US" i="1" dirty="0"/>
              <a:t>    column1 </a:t>
            </a:r>
            <a:r>
              <a:rPr lang="en-US" i="1" dirty="0">
                <a:solidFill>
                  <a:srgbClr val="00B050"/>
                </a:solidFill>
              </a:rPr>
              <a:t>datatype</a:t>
            </a:r>
            <a:r>
              <a:rPr lang="en-US" dirty="0"/>
              <a:t>,</a:t>
            </a:r>
            <a:br>
              <a:rPr lang="en-US" dirty="0"/>
            </a:br>
            <a:r>
              <a:rPr lang="en-US" i="1" dirty="0"/>
              <a:t>    column2 </a:t>
            </a:r>
            <a:r>
              <a:rPr lang="en-US" i="1" dirty="0">
                <a:solidFill>
                  <a:srgbClr val="00B050"/>
                </a:solidFill>
              </a:rPr>
              <a:t>datatype</a:t>
            </a:r>
            <a:r>
              <a:rPr lang="en-US" dirty="0"/>
              <a:t>,</a:t>
            </a:r>
            <a:br>
              <a:rPr lang="en-US" dirty="0"/>
            </a:br>
            <a:r>
              <a:rPr lang="en-US" i="1" dirty="0"/>
              <a:t>    column3 </a:t>
            </a:r>
            <a:r>
              <a:rPr lang="en-US" i="1" dirty="0">
                <a:solidFill>
                  <a:srgbClr val="00B050"/>
                </a:solidFill>
              </a:rPr>
              <a:t>datatype</a:t>
            </a:r>
            <a:r>
              <a:rPr lang="en-US" dirty="0"/>
              <a:t>,</a:t>
            </a:r>
            <a:br>
              <a:rPr lang="en-US" dirty="0"/>
            </a:br>
            <a:r>
              <a:rPr lang="en-US" dirty="0"/>
              <a:t>   ....</a:t>
            </a:r>
            <a:br>
              <a:rPr lang="en-US" dirty="0"/>
            </a:br>
            <a:r>
              <a:rPr lang="en-US" dirty="0"/>
              <a:t>);</a:t>
            </a:r>
            <a:endParaRPr lang="en-TR" dirty="0">
              <a:effectLst/>
              <a:latin typeface="Consolas" panose="020B0609020204030204" pitchFamily="49" charset="0"/>
              <a:ea typeface="Calibri" panose="020F0502020204030204" pitchFamily="34" charset="0"/>
              <a:cs typeface="Consolas" panose="020B0609020204030204" pitchFamily="49" charset="0"/>
            </a:endParaRPr>
          </a:p>
        </p:txBody>
      </p:sp>
      <p:sp>
        <p:nvSpPr>
          <p:cNvPr id="2" name="Rectangle 1">
            <a:extLst>
              <a:ext uri="{FF2B5EF4-FFF2-40B4-BE49-F238E27FC236}">
                <a16:creationId xmlns:a16="http://schemas.microsoft.com/office/drawing/2014/main" id="{65C821E5-6009-3F40-AB83-E0DF2A6DF80C}"/>
              </a:ext>
            </a:extLst>
          </p:cNvPr>
          <p:cNvSpPr/>
          <p:nvPr/>
        </p:nvSpPr>
        <p:spPr>
          <a:xfrm>
            <a:off x="932007" y="3085068"/>
            <a:ext cx="3857146" cy="369332"/>
          </a:xfrm>
          <a:prstGeom prst="rect">
            <a:avLst/>
          </a:prstGeom>
        </p:spPr>
        <p:txBody>
          <a:bodyPr wrap="none">
            <a:spAutoFit/>
          </a:bodyPr>
          <a:lstStyle/>
          <a:p>
            <a:r>
              <a:rPr lang="en-US" b="1" dirty="0">
                <a:solidFill>
                  <a:srgbClr val="0070C0"/>
                </a:solidFill>
                <a:latin typeface="Consolas" panose="020B0609020204030204" pitchFamily="49" charset="0"/>
              </a:rPr>
              <a:t>CREATE DATABASE </a:t>
            </a:r>
            <a:r>
              <a:rPr lang="en-US" i="1" dirty="0" err="1">
                <a:solidFill>
                  <a:srgbClr val="000000"/>
                </a:solidFill>
                <a:latin typeface="Consolas" panose="020B0609020204030204" pitchFamily="49" charset="0"/>
              </a:rPr>
              <a:t>databasename</a:t>
            </a:r>
            <a:r>
              <a:rPr lang="en-US" dirty="0">
                <a:solidFill>
                  <a:srgbClr val="000000"/>
                </a:solidFill>
                <a:latin typeface="Consolas" panose="020B0609020204030204" pitchFamily="49" charset="0"/>
              </a:rPr>
              <a:t>;</a:t>
            </a:r>
            <a:endParaRPr lang="en-TR" dirty="0"/>
          </a:p>
        </p:txBody>
      </p:sp>
    </p:spTree>
    <p:extLst>
      <p:ext uri="{BB962C8B-B14F-4D97-AF65-F5344CB8AC3E}">
        <p14:creationId xmlns:p14="http://schemas.microsoft.com/office/powerpoint/2010/main" val="136713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3">
            <a:extLst>
              <a:ext uri="{FF2B5EF4-FFF2-40B4-BE49-F238E27FC236}">
                <a16:creationId xmlns:a16="http://schemas.microsoft.com/office/drawing/2014/main" id="{BAC3605B-DF0E-4845-ADA7-C2F5A15A0FE5}"/>
              </a:ext>
            </a:extLst>
          </p:cNvPr>
          <p:cNvSpPr/>
          <p:nvPr/>
        </p:nvSpPr>
        <p:spPr>
          <a:xfrm>
            <a:off x="851452" y="1204159"/>
            <a:ext cx="8497957" cy="369332"/>
          </a:xfrm>
          <a:prstGeom prst="rect">
            <a:avLst/>
          </a:prstGeom>
        </p:spPr>
        <p:txBody>
          <a:bodyPr wrap="square">
            <a:spAutoFit/>
          </a:bodyPr>
          <a:lstStyle/>
          <a:p>
            <a:pPr algn="just"/>
            <a:r>
              <a:rPr lang="tr-TR" dirty="0" err="1"/>
              <a:t>Create</a:t>
            </a:r>
            <a:r>
              <a:rPr lang="tr-TR" dirty="0"/>
              <a:t> </a:t>
            </a:r>
            <a:r>
              <a:rPr lang="tr-TR" dirty="0" err="1"/>
              <a:t>Table</a:t>
            </a:r>
            <a:r>
              <a:rPr lang="tr-TR" dirty="0"/>
              <a:t> ile Tablo Oluşturma</a:t>
            </a:r>
          </a:p>
        </p:txBody>
      </p:sp>
      <p:sp>
        <p:nvSpPr>
          <p:cNvPr id="10" name="Title 1">
            <a:extLst>
              <a:ext uri="{FF2B5EF4-FFF2-40B4-BE49-F238E27FC236}">
                <a16:creationId xmlns:a16="http://schemas.microsoft.com/office/drawing/2014/main" id="{30CBBB57-8EA4-244E-AE6F-6A95ABFCAD4E}"/>
              </a:ext>
            </a:extLst>
          </p:cNvPr>
          <p:cNvSpPr>
            <a:spLocks noGrp="1"/>
          </p:cNvSpPr>
          <p:nvPr>
            <p:ph type="title"/>
          </p:nvPr>
        </p:nvSpPr>
        <p:spPr>
          <a:xfrm>
            <a:off x="838199" y="698910"/>
            <a:ext cx="10634472" cy="545627"/>
          </a:xfrm>
        </p:spPr>
        <p:txBody>
          <a:bodyPr>
            <a:normAutofit fontScale="90000"/>
          </a:bodyPr>
          <a:lstStyle/>
          <a:p>
            <a:r>
              <a:rPr lang="tr-TR" dirty="0"/>
              <a:t>T-SQL Örnekleri</a:t>
            </a:r>
          </a:p>
        </p:txBody>
      </p:sp>
      <p:sp>
        <p:nvSpPr>
          <p:cNvPr id="8" name="Rectangle 7">
            <a:extLst>
              <a:ext uri="{FF2B5EF4-FFF2-40B4-BE49-F238E27FC236}">
                <a16:creationId xmlns:a16="http://schemas.microsoft.com/office/drawing/2014/main" id="{A514D5C2-C2B6-C04E-BCA5-142541EE9BA1}"/>
              </a:ext>
            </a:extLst>
          </p:cNvPr>
          <p:cNvSpPr/>
          <p:nvPr/>
        </p:nvSpPr>
        <p:spPr>
          <a:xfrm>
            <a:off x="851452" y="1671146"/>
            <a:ext cx="10148232" cy="878574"/>
          </a:xfrm>
          <a:prstGeom prst="rect">
            <a:avLst/>
          </a:prstGeom>
        </p:spPr>
        <p:txBody>
          <a:bodyPr wrap="square">
            <a:spAutoFit/>
          </a:bodyPr>
          <a:lstStyle/>
          <a:p>
            <a:pPr algn="just">
              <a:lnSpc>
                <a:spcPct val="150000"/>
              </a:lnSpc>
              <a:spcAft>
                <a:spcPts val="0"/>
              </a:spcAft>
            </a:pPr>
            <a:r>
              <a:rPr lang="tr-TR" dirty="0"/>
              <a:t>SQL Management </a:t>
            </a:r>
            <a:r>
              <a:rPr lang="tr-TR" dirty="0" err="1"/>
              <a:t>Studio</a:t>
            </a:r>
            <a:r>
              <a:rPr lang="tr-TR" dirty="0"/>
              <a:t> ile Query oluşturma kısmında oluşturduğumuz </a:t>
            </a:r>
            <a:r>
              <a:rPr lang="tr-TR" dirty="0" err="1"/>
              <a:t>Query’yi</a:t>
            </a:r>
            <a:r>
              <a:rPr lang="tr-TR" dirty="0"/>
              <a:t> </a:t>
            </a:r>
            <a:r>
              <a:rPr lang="tr-TR" b="1" dirty="0" err="1">
                <a:solidFill>
                  <a:srgbClr val="00B050"/>
                </a:solidFill>
              </a:rPr>
              <a:t>execute</a:t>
            </a:r>
            <a:r>
              <a:rPr lang="tr-TR" dirty="0"/>
              <a:t> ederek tablo veya </a:t>
            </a:r>
            <a:r>
              <a:rPr lang="tr-TR" dirty="0" err="1"/>
              <a:t>database’in</a:t>
            </a:r>
            <a:r>
              <a:rPr lang="tr-TR" dirty="0"/>
              <a:t> tamamını tablolar ile birlikte oluşturabiliriz.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7DD1CD97-0366-CE4E-9647-F06822DCE072}"/>
              </a:ext>
            </a:extLst>
          </p:cNvPr>
          <p:cNvSpPr/>
          <p:nvPr/>
        </p:nvSpPr>
        <p:spPr>
          <a:xfrm>
            <a:off x="901579" y="2976329"/>
            <a:ext cx="5253856" cy="2956322"/>
          </a:xfrm>
          <a:prstGeom prst="rect">
            <a:avLst/>
          </a:prstGeom>
        </p:spPr>
        <p:txBody>
          <a:bodyPr wrap="square">
            <a:spAutoFit/>
          </a:bodyPr>
          <a:lstStyle/>
          <a:p>
            <a:pPr>
              <a:lnSpc>
                <a:spcPct val="150000"/>
              </a:lnSpc>
              <a:spcAft>
                <a:spcPts val="0"/>
              </a:spcAft>
            </a:pPr>
            <a:r>
              <a:rPr lang="en-US" b="1" dirty="0">
                <a:solidFill>
                  <a:srgbClr val="0070C0"/>
                </a:solidFill>
              </a:rPr>
              <a:t>CREATE TABLE </a:t>
            </a:r>
            <a:r>
              <a:rPr lang="en-US" dirty="0" err="1"/>
              <a:t>ogrenci</a:t>
            </a:r>
            <a:r>
              <a:rPr lang="en-US" dirty="0"/>
              <a:t> (</a:t>
            </a:r>
            <a:br>
              <a:rPr lang="en-US" dirty="0"/>
            </a:br>
            <a:r>
              <a:rPr lang="en-US" dirty="0"/>
              <a:t>    </a:t>
            </a:r>
            <a:r>
              <a:rPr lang="en-US" dirty="0" err="1"/>
              <a:t>ogrenciNo</a:t>
            </a:r>
            <a:r>
              <a:rPr lang="en-US" dirty="0"/>
              <a:t> int,</a:t>
            </a:r>
            <a:br>
              <a:rPr lang="en-US" dirty="0"/>
            </a:br>
            <a:r>
              <a:rPr lang="en-US" dirty="0"/>
              <a:t>    </a:t>
            </a:r>
            <a:r>
              <a:rPr lang="en-US" dirty="0" err="1"/>
              <a:t>adi</a:t>
            </a:r>
            <a:r>
              <a:rPr lang="en-US" dirty="0"/>
              <a:t> </a:t>
            </a:r>
            <a:r>
              <a:rPr lang="en-US" dirty="0">
                <a:solidFill>
                  <a:srgbClr val="00B050"/>
                </a:solidFill>
              </a:rPr>
              <a:t>varchar(255)</a:t>
            </a:r>
            <a:r>
              <a:rPr lang="en-US" dirty="0"/>
              <a:t>,</a:t>
            </a:r>
            <a:br>
              <a:rPr lang="en-US" dirty="0"/>
            </a:br>
            <a:r>
              <a:rPr lang="en-US" dirty="0"/>
              <a:t>    </a:t>
            </a:r>
            <a:r>
              <a:rPr lang="en-US" dirty="0" err="1"/>
              <a:t>soyadi</a:t>
            </a:r>
            <a:r>
              <a:rPr lang="en-US" dirty="0"/>
              <a:t> </a:t>
            </a:r>
            <a:r>
              <a:rPr lang="en-US" dirty="0">
                <a:solidFill>
                  <a:srgbClr val="00B050"/>
                </a:solidFill>
              </a:rPr>
              <a:t>varchar(255)</a:t>
            </a:r>
            <a:r>
              <a:rPr lang="en-US" dirty="0"/>
              <a:t>,</a:t>
            </a:r>
            <a:br>
              <a:rPr lang="en-US" dirty="0"/>
            </a:br>
            <a:r>
              <a:rPr lang="en-US" dirty="0"/>
              <a:t>    </a:t>
            </a:r>
            <a:r>
              <a:rPr lang="en-US" dirty="0" err="1"/>
              <a:t>bolumu</a:t>
            </a:r>
            <a:r>
              <a:rPr lang="en-US" dirty="0"/>
              <a:t> </a:t>
            </a:r>
            <a:r>
              <a:rPr lang="en-US" dirty="0">
                <a:solidFill>
                  <a:srgbClr val="00B050"/>
                </a:solidFill>
              </a:rPr>
              <a:t>varchar(255)</a:t>
            </a:r>
            <a:r>
              <a:rPr lang="en-US" dirty="0"/>
              <a:t>,</a:t>
            </a:r>
            <a:br>
              <a:rPr lang="en-US" dirty="0"/>
            </a:br>
            <a:r>
              <a:rPr lang="en-US" dirty="0"/>
              <a:t>    mail </a:t>
            </a:r>
            <a:r>
              <a:rPr lang="en-US" dirty="0">
                <a:solidFill>
                  <a:srgbClr val="00B050"/>
                </a:solidFill>
              </a:rPr>
              <a:t>varchar(255)</a:t>
            </a:r>
            <a:br>
              <a:rPr lang="en-US" dirty="0"/>
            </a:br>
            <a:r>
              <a:rPr lang="en-US" dirty="0"/>
              <a:t>);</a:t>
            </a:r>
            <a:endParaRPr lang="en-TR" dirty="0">
              <a:effectLst/>
              <a:latin typeface="Consolas" panose="020B0609020204030204" pitchFamily="49" charset="0"/>
              <a:ea typeface="Calibri" panose="020F0502020204030204" pitchFamily="34" charset="0"/>
              <a:cs typeface="Consolas" panose="020B0609020204030204" pitchFamily="49" charset="0"/>
            </a:endParaRPr>
          </a:p>
        </p:txBody>
      </p:sp>
      <p:sp>
        <p:nvSpPr>
          <p:cNvPr id="6" name="Rectangle 5">
            <a:extLst>
              <a:ext uri="{FF2B5EF4-FFF2-40B4-BE49-F238E27FC236}">
                <a16:creationId xmlns:a16="http://schemas.microsoft.com/office/drawing/2014/main" id="{E5E61166-D788-8845-90A2-D04C280CAC8F}"/>
              </a:ext>
            </a:extLst>
          </p:cNvPr>
          <p:cNvSpPr/>
          <p:nvPr/>
        </p:nvSpPr>
        <p:spPr>
          <a:xfrm>
            <a:off x="4305328" y="2877253"/>
            <a:ext cx="1363002" cy="464871"/>
          </a:xfrm>
          <a:prstGeom prst="rect">
            <a:avLst/>
          </a:prstGeom>
        </p:spPr>
        <p:txBody>
          <a:bodyPr wrap="square">
            <a:spAutoFit/>
          </a:bodyPr>
          <a:lstStyle/>
          <a:p>
            <a:pPr algn="just">
              <a:lnSpc>
                <a:spcPct val="150000"/>
              </a:lnSpc>
              <a:spcAft>
                <a:spcPts val="0"/>
              </a:spcAft>
            </a:pPr>
            <a:r>
              <a:rPr lang="tr-TR" b="1" dirty="0" err="1">
                <a:latin typeface="Calibri" panose="020F0502020204030204" pitchFamily="34" charset="0"/>
                <a:ea typeface="Calibri" panose="020F0502020204030204" pitchFamily="34" charset="0"/>
                <a:cs typeface="Times New Roman" panose="02020603050405020304" pitchFamily="18" charset="0"/>
              </a:rPr>
              <a:t>dbo.ogrenci</a:t>
            </a:r>
            <a:endParaRPr lang="en-T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7E1C1AE9-5BD8-ED45-809F-ACC335DCCAAC}"/>
              </a:ext>
            </a:extLst>
          </p:cNvPr>
          <p:cNvGraphicFramePr>
            <a:graphicFrameLocks noGrp="1"/>
          </p:cNvGraphicFramePr>
          <p:nvPr>
            <p:extLst>
              <p:ext uri="{D42A27DB-BD31-4B8C-83A1-F6EECF244321}">
                <p14:modId xmlns:p14="http://schemas.microsoft.com/office/powerpoint/2010/main" val="3746822928"/>
              </p:ext>
            </p:extLst>
          </p:nvPr>
        </p:nvGraphicFramePr>
        <p:xfrm>
          <a:off x="4305328" y="3442343"/>
          <a:ext cx="5736139" cy="310135"/>
        </p:xfrm>
        <a:graphic>
          <a:graphicData uri="http://schemas.openxmlformats.org/drawingml/2006/table">
            <a:tbl>
              <a:tblPr firstRow="1" firstCol="1" bandRow="1">
                <a:tableStyleId>{B301B821-A1FF-4177-AEE7-76D212191A09}</a:tableStyleId>
              </a:tblPr>
              <a:tblGrid>
                <a:gridCol w="1672139">
                  <a:extLst>
                    <a:ext uri="{9D8B030D-6E8A-4147-A177-3AD203B41FA5}">
                      <a16:colId xmlns:a16="http://schemas.microsoft.com/office/drawing/2014/main" val="2463112886"/>
                    </a:ext>
                  </a:extLst>
                </a:gridCol>
                <a:gridCol w="609600">
                  <a:extLst>
                    <a:ext uri="{9D8B030D-6E8A-4147-A177-3AD203B41FA5}">
                      <a16:colId xmlns:a16="http://schemas.microsoft.com/office/drawing/2014/main" val="2467154803"/>
                    </a:ext>
                  </a:extLst>
                </a:gridCol>
                <a:gridCol w="1117600">
                  <a:extLst>
                    <a:ext uri="{9D8B030D-6E8A-4147-A177-3AD203B41FA5}">
                      <a16:colId xmlns:a16="http://schemas.microsoft.com/office/drawing/2014/main" val="1022011845"/>
                    </a:ext>
                  </a:extLst>
                </a:gridCol>
                <a:gridCol w="1371600">
                  <a:extLst>
                    <a:ext uri="{9D8B030D-6E8A-4147-A177-3AD203B41FA5}">
                      <a16:colId xmlns:a16="http://schemas.microsoft.com/office/drawing/2014/main" val="2403979048"/>
                    </a:ext>
                  </a:extLst>
                </a:gridCol>
                <a:gridCol w="965200">
                  <a:extLst>
                    <a:ext uri="{9D8B030D-6E8A-4147-A177-3AD203B41FA5}">
                      <a16:colId xmlns:a16="http://schemas.microsoft.com/office/drawing/2014/main" val="1521998724"/>
                    </a:ext>
                  </a:extLst>
                </a:gridCol>
              </a:tblGrid>
              <a:tr h="310135">
                <a:tc>
                  <a:txBody>
                    <a:bodyPr/>
                    <a:lstStyle/>
                    <a:p>
                      <a:pPr algn="l">
                        <a:spcAft>
                          <a:spcPts val="0"/>
                        </a:spcAft>
                      </a:pPr>
                      <a:r>
                        <a:rPr lang="tr-TR" sz="1800" dirty="0" err="1">
                          <a:effectLst/>
                        </a:rPr>
                        <a:t>ogrenciNo</a:t>
                      </a:r>
                      <a:endParaRPr lang="en-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t>adi</a:t>
                      </a:r>
                    </a:p>
                  </a:txBody>
                  <a:tcPr marL="68580" marR="68580" marT="0" marB="0" anchor="b"/>
                </a:tc>
                <a:tc>
                  <a:txBody>
                    <a:bodyPr/>
                    <a:lstStyle/>
                    <a:p>
                      <a:pPr algn="l">
                        <a:spcAft>
                          <a:spcPts val="0"/>
                        </a:spcAft>
                      </a:pPr>
                      <a:r>
                        <a:rPr lang="tr-TR" sz="1800" dirty="0" err="1">
                          <a:effectLst/>
                          <a:latin typeface="Calibri" panose="020F0502020204030204" pitchFamily="34" charset="0"/>
                          <a:ea typeface="Calibri" panose="020F0502020204030204" pitchFamily="34" charset="0"/>
                          <a:cs typeface="Times New Roman" panose="02020603050405020304" pitchFamily="18" charset="0"/>
                        </a:rPr>
                        <a:t>soyadi</a:t>
                      </a:r>
                      <a:endParaRPr lang="en-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l">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bolumu</a:t>
                      </a:r>
                      <a:endParaRPr lang="en-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spcAft>
                          <a:spcPts val="0"/>
                        </a:spcAft>
                      </a:pPr>
                      <a:r>
                        <a:rPr lang="en-TR" sz="1800" dirty="0">
                          <a:effectLst/>
                          <a:latin typeface="Calibri" panose="020F0502020204030204" pitchFamily="34" charset="0"/>
                          <a:ea typeface="Calibri" panose="020F0502020204030204" pitchFamily="34" charset="0"/>
                          <a:cs typeface="Times New Roman" panose="02020603050405020304" pitchFamily="18" charset="0"/>
                        </a:rPr>
                        <a:t>mail</a:t>
                      </a:r>
                    </a:p>
                  </a:txBody>
                  <a:tcPr marL="68580" marR="68580" marT="0" marB="0" anchor="b">
                    <a:solidFill>
                      <a:schemeClr val="accent2"/>
                    </a:solidFill>
                  </a:tcPr>
                </a:tc>
                <a:extLst>
                  <a:ext uri="{0D108BD9-81ED-4DB2-BD59-A6C34878D82A}">
                    <a16:rowId xmlns:a16="http://schemas.microsoft.com/office/drawing/2014/main" val="2815667915"/>
                  </a:ext>
                </a:extLst>
              </a:tr>
            </a:tbl>
          </a:graphicData>
        </a:graphic>
      </p:graphicFrame>
    </p:spTree>
    <p:extLst>
      <p:ext uri="{BB962C8B-B14F-4D97-AF65-F5344CB8AC3E}">
        <p14:creationId xmlns:p14="http://schemas.microsoft.com/office/powerpoint/2010/main" val="1334562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MS SQL T-SQL - Sorgular</a:t>
            </a:r>
            <a:endParaRPr lang="tr-TR" dirty="0"/>
          </a:p>
        </p:txBody>
      </p:sp>
      <p:sp>
        <p:nvSpPr>
          <p:cNvPr id="4" name="Dikdörtgen 3">
            <a:extLst>
              <a:ext uri="{FF2B5EF4-FFF2-40B4-BE49-F238E27FC236}">
                <a16:creationId xmlns:a16="http://schemas.microsoft.com/office/drawing/2014/main" id="{42C784FB-2509-40AB-B711-45B2593138E4}"/>
              </a:ext>
            </a:extLst>
          </p:cNvPr>
          <p:cNvSpPr/>
          <p:nvPr/>
        </p:nvSpPr>
        <p:spPr>
          <a:xfrm>
            <a:off x="851452" y="1204159"/>
            <a:ext cx="8497957" cy="369332"/>
          </a:xfrm>
          <a:prstGeom prst="rect">
            <a:avLst/>
          </a:prstGeom>
        </p:spPr>
        <p:txBody>
          <a:bodyPr wrap="square">
            <a:spAutoFit/>
          </a:bodyPr>
          <a:lstStyle/>
          <a:p>
            <a:pPr algn="just"/>
            <a:r>
              <a:rPr lang="tr-TR" dirty="0"/>
              <a:t>T-SQL Sorgular ve Operatörler</a:t>
            </a:r>
          </a:p>
        </p:txBody>
      </p:sp>
      <p:sp>
        <p:nvSpPr>
          <p:cNvPr id="5" name="İçerik Yer Tutucusu 4">
            <a:extLst>
              <a:ext uri="{FF2B5EF4-FFF2-40B4-BE49-F238E27FC236}">
                <a16:creationId xmlns:a16="http://schemas.microsoft.com/office/drawing/2014/main" id="{FDF6A50C-CF64-4BB3-B914-2F2F8E3B7D1E}"/>
              </a:ext>
            </a:extLst>
          </p:cNvPr>
          <p:cNvSpPr>
            <a:spLocks noGrp="1"/>
          </p:cNvSpPr>
          <p:nvPr>
            <p:ph idx="1"/>
          </p:nvPr>
        </p:nvSpPr>
        <p:spPr>
          <a:xfrm>
            <a:off x="838200" y="1792495"/>
            <a:ext cx="10515600" cy="2816081"/>
          </a:xfrm>
        </p:spPr>
        <p:txBody>
          <a:bodyPr>
            <a:normAutofit/>
          </a:bodyPr>
          <a:lstStyle/>
          <a:p>
            <a:pPr>
              <a:lnSpc>
                <a:spcPct val="150000"/>
              </a:lnSpc>
            </a:pPr>
            <a:r>
              <a:rPr lang="tr-TR" sz="2200" b="1" dirty="0"/>
              <a:t>Online Video Ders Son Hafta Aktif Olacaktır.</a:t>
            </a:r>
            <a:endParaRPr lang="tr-TR" sz="2400" dirty="0"/>
          </a:p>
          <a:p>
            <a:pPr marL="0" indent="0">
              <a:lnSpc>
                <a:spcPct val="150000"/>
              </a:lnSpc>
              <a:buNone/>
            </a:pPr>
            <a:endParaRPr lang="tr-TR" sz="2400" dirty="0"/>
          </a:p>
          <a:p>
            <a:pPr marL="0" indent="0" algn="ctr">
              <a:lnSpc>
                <a:spcPct val="150000"/>
              </a:lnSpc>
              <a:buNone/>
            </a:pPr>
            <a:r>
              <a:rPr lang="tr-TR" sz="2400" dirty="0"/>
              <a:t>Teşekkürler.</a:t>
            </a:r>
            <a:br>
              <a:rPr lang="tr-TR" sz="2400" dirty="0"/>
            </a:br>
            <a:r>
              <a:rPr lang="tr-TR" sz="2400" dirty="0"/>
              <a:t>Alican HAZIR</a:t>
            </a:r>
            <a:endParaRPr lang="tr-TR" sz="2200" dirty="0"/>
          </a:p>
        </p:txBody>
      </p:sp>
    </p:spTree>
    <p:extLst>
      <p:ext uri="{BB962C8B-B14F-4D97-AF65-F5344CB8AC3E}">
        <p14:creationId xmlns:p14="http://schemas.microsoft.com/office/powerpoint/2010/main" val="85361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5766"/>
            <a:ext cx="10515600" cy="464872"/>
          </a:xfrm>
        </p:spPr>
        <p:txBody>
          <a:bodyPr>
            <a:normAutofit fontScale="70000" lnSpcReduction="20000"/>
          </a:bodyPr>
          <a:lstStyle/>
          <a:p>
            <a:pPr algn="just">
              <a:lnSpc>
                <a:spcPct val="150000"/>
              </a:lnSpc>
            </a:pPr>
            <a:r>
              <a:rPr lang="tr-TR" sz="2200" b="1" dirty="0"/>
              <a:t>Kütüphane adında bir Veri Tabanımız olsun, 2 adet tablomuz bulunmakta bu tablolar: </a:t>
            </a:r>
            <a:r>
              <a:rPr lang="tr-TR" sz="2200" dirty="0" err="1"/>
              <a:t>dbo.kitaplar</a:t>
            </a:r>
            <a:r>
              <a:rPr lang="tr-TR" sz="2200" dirty="0"/>
              <a:t>, </a:t>
            </a:r>
            <a:r>
              <a:rPr lang="tr-TR" sz="2200" dirty="0" err="1"/>
              <a:t>dbo.yazarlar</a:t>
            </a:r>
            <a:endParaRPr lang="tr-TR" sz="2200" dirty="0">
              <a:solidFill>
                <a:schemeClr val="bg1">
                  <a:lumMod val="10000"/>
                </a:schemeClr>
              </a:solidFill>
            </a:endParaRPr>
          </a:p>
          <a:p>
            <a:pPr marL="0" indent="0" algn="just">
              <a:lnSpc>
                <a:spcPct val="150000"/>
              </a:lnSpc>
              <a:buNone/>
            </a:pPr>
            <a:endParaRPr lang="tr-TR" sz="2200" dirty="0">
              <a:solidFill>
                <a:schemeClr val="bg1">
                  <a:lumMod val="10000"/>
                </a:schemeClr>
              </a:solidFill>
            </a:endParaRPr>
          </a:p>
        </p:txBody>
      </p:sp>
      <p:sp>
        <p:nvSpPr>
          <p:cNvPr id="4" name="Dikdörtgen 3">
            <a:extLst>
              <a:ext uri="{FF2B5EF4-FFF2-40B4-BE49-F238E27FC236}">
                <a16:creationId xmlns:a16="http://schemas.microsoft.com/office/drawing/2014/main" id="{42C784FB-2509-40AB-B711-45B2593138E4}"/>
              </a:ext>
            </a:extLst>
          </p:cNvPr>
          <p:cNvSpPr/>
          <p:nvPr/>
        </p:nvSpPr>
        <p:spPr>
          <a:xfrm>
            <a:off x="851452" y="1204159"/>
            <a:ext cx="8497957" cy="369332"/>
          </a:xfrm>
          <a:prstGeom prst="rect">
            <a:avLst/>
          </a:prstGeom>
        </p:spPr>
        <p:txBody>
          <a:bodyPr wrap="square">
            <a:spAutoFit/>
          </a:bodyPr>
          <a:lstStyle/>
          <a:p>
            <a:pPr algn="just"/>
            <a:r>
              <a:rPr lang="tr-TR" dirty="0"/>
              <a:t>JOIN Örnekleri</a:t>
            </a:r>
          </a:p>
        </p:txBody>
      </p:sp>
      <p:graphicFrame>
        <p:nvGraphicFramePr>
          <p:cNvPr id="5" name="6 Tablo">
            <a:extLst>
              <a:ext uri="{FF2B5EF4-FFF2-40B4-BE49-F238E27FC236}">
                <a16:creationId xmlns:a16="http://schemas.microsoft.com/office/drawing/2014/main" id="{7891C99D-0CD1-364D-89CF-FD05005349EF}"/>
              </a:ext>
            </a:extLst>
          </p:cNvPr>
          <p:cNvGraphicFramePr>
            <a:graphicFrameLocks noGrp="1"/>
          </p:cNvGraphicFramePr>
          <p:nvPr>
            <p:extLst>
              <p:ext uri="{D42A27DB-BD31-4B8C-83A1-F6EECF244321}">
                <p14:modId xmlns:p14="http://schemas.microsoft.com/office/powerpoint/2010/main" val="2877875567"/>
              </p:ext>
            </p:extLst>
          </p:nvPr>
        </p:nvGraphicFramePr>
        <p:xfrm>
          <a:off x="966943" y="2420819"/>
          <a:ext cx="7262657" cy="1532840"/>
        </p:xfrm>
        <a:graphic>
          <a:graphicData uri="http://schemas.openxmlformats.org/drawingml/2006/table">
            <a:tbl>
              <a:tblPr firstRow="1" bandRow="1">
                <a:tableStyleId>{5C22544A-7EE6-4342-B048-85BDC9FD1C3A}</a:tableStyleId>
              </a:tblPr>
              <a:tblGrid>
                <a:gridCol w="664184">
                  <a:extLst>
                    <a:ext uri="{9D8B030D-6E8A-4147-A177-3AD203B41FA5}">
                      <a16:colId xmlns:a16="http://schemas.microsoft.com/office/drawing/2014/main" val="20000"/>
                    </a:ext>
                  </a:extLst>
                </a:gridCol>
                <a:gridCol w="2056453">
                  <a:extLst>
                    <a:ext uri="{9D8B030D-6E8A-4147-A177-3AD203B41FA5}">
                      <a16:colId xmlns:a16="http://schemas.microsoft.com/office/drawing/2014/main" val="20001"/>
                    </a:ext>
                  </a:extLst>
                </a:gridCol>
                <a:gridCol w="779489">
                  <a:extLst>
                    <a:ext uri="{9D8B030D-6E8A-4147-A177-3AD203B41FA5}">
                      <a16:colId xmlns:a16="http://schemas.microsoft.com/office/drawing/2014/main" val="20002"/>
                    </a:ext>
                  </a:extLst>
                </a:gridCol>
                <a:gridCol w="839449">
                  <a:extLst>
                    <a:ext uri="{9D8B030D-6E8A-4147-A177-3AD203B41FA5}">
                      <a16:colId xmlns:a16="http://schemas.microsoft.com/office/drawing/2014/main" val="20003"/>
                    </a:ext>
                  </a:extLst>
                </a:gridCol>
                <a:gridCol w="973356">
                  <a:extLst>
                    <a:ext uri="{9D8B030D-6E8A-4147-A177-3AD203B41FA5}">
                      <a16:colId xmlns:a16="http://schemas.microsoft.com/office/drawing/2014/main" val="20004"/>
                    </a:ext>
                  </a:extLst>
                </a:gridCol>
                <a:gridCol w="1949726">
                  <a:extLst>
                    <a:ext uri="{9D8B030D-6E8A-4147-A177-3AD203B41FA5}">
                      <a16:colId xmlns:a16="http://schemas.microsoft.com/office/drawing/2014/main" val="2129235384"/>
                    </a:ext>
                  </a:extLst>
                </a:gridCol>
              </a:tblGrid>
              <a:tr h="435596">
                <a:tc>
                  <a:txBody>
                    <a:bodyPr/>
                    <a:lstStyle/>
                    <a:p>
                      <a:r>
                        <a:rPr lang="tr-TR" sz="1800" dirty="0" err="1"/>
                        <a:t>id</a:t>
                      </a:r>
                      <a:endParaRPr lang="tr-TR" sz="1800" dirty="0"/>
                    </a:p>
                  </a:txBody>
                  <a:tcPr marL="91439" marR="91439" marT="45714" marB="45714"/>
                </a:tc>
                <a:tc>
                  <a:txBody>
                    <a:bodyPr/>
                    <a:lstStyle/>
                    <a:p>
                      <a:r>
                        <a:rPr lang="tr-TR" sz="1800" dirty="0" err="1"/>
                        <a:t>kitap_adi</a:t>
                      </a:r>
                      <a:endParaRPr lang="tr-TR" sz="1800" dirty="0"/>
                    </a:p>
                  </a:txBody>
                  <a:tcPr marL="91439" marR="91439" marT="45714" marB="45714"/>
                </a:tc>
                <a:tc>
                  <a:txBody>
                    <a:bodyPr/>
                    <a:lstStyle/>
                    <a:p>
                      <a:r>
                        <a:rPr lang="tr-TR" sz="1800" dirty="0" err="1"/>
                        <a:t>yil</a:t>
                      </a:r>
                      <a:endParaRPr lang="tr-TR" sz="1800" dirty="0"/>
                    </a:p>
                  </a:txBody>
                  <a:tcPr marL="91439" marR="91439" marT="45714" marB="45714"/>
                </a:tc>
                <a:tc>
                  <a:txBody>
                    <a:bodyPr/>
                    <a:lstStyle/>
                    <a:p>
                      <a:r>
                        <a:rPr lang="tr-TR" sz="1800" dirty="0"/>
                        <a:t>sayfa</a:t>
                      </a:r>
                    </a:p>
                  </a:txBody>
                  <a:tcPr marL="91439" marR="91439" marT="45714" marB="45714"/>
                </a:tc>
                <a:tc>
                  <a:txBody>
                    <a:bodyPr/>
                    <a:lstStyle/>
                    <a:p>
                      <a:pPr algn="l"/>
                      <a:r>
                        <a:rPr lang="tr-TR" sz="1800" dirty="0"/>
                        <a:t>fiyat</a:t>
                      </a:r>
                    </a:p>
                  </a:txBody>
                  <a:tcPr marL="91439" marR="91439" marT="45714" marB="45714"/>
                </a:tc>
                <a:tc>
                  <a:txBody>
                    <a:bodyPr/>
                    <a:lstStyle/>
                    <a:p>
                      <a:r>
                        <a:rPr lang="tr-TR" sz="1800" dirty="0" err="1"/>
                        <a:t>yazar_id</a:t>
                      </a:r>
                      <a:endParaRPr lang="tr-TR" sz="1800" dirty="0"/>
                    </a:p>
                  </a:txBody>
                  <a:tcPr marL="91439" marR="91439" marT="45714" marB="45714"/>
                </a:tc>
                <a:extLst>
                  <a:ext uri="{0D108BD9-81ED-4DB2-BD59-A6C34878D82A}">
                    <a16:rowId xmlns:a16="http://schemas.microsoft.com/office/drawing/2014/main" val="10000"/>
                  </a:ext>
                </a:extLst>
              </a:tr>
              <a:tr h="0">
                <a:tc>
                  <a:txBody>
                    <a:bodyPr/>
                    <a:lstStyle/>
                    <a:p>
                      <a:r>
                        <a:rPr lang="tr-TR" sz="1800" dirty="0"/>
                        <a:t>1</a:t>
                      </a:r>
                    </a:p>
                  </a:txBody>
                  <a:tcPr marL="91439" marR="91439" marT="45714" marB="45714"/>
                </a:tc>
                <a:tc>
                  <a:txBody>
                    <a:bodyPr/>
                    <a:lstStyle/>
                    <a:p>
                      <a:r>
                        <a:rPr lang="tr-TR" sz="1800" dirty="0"/>
                        <a:t>Satranç</a:t>
                      </a:r>
                    </a:p>
                  </a:txBody>
                  <a:tcPr marL="91439" marR="91439" marT="45714" marB="45714"/>
                </a:tc>
                <a:tc>
                  <a:txBody>
                    <a:bodyPr/>
                    <a:lstStyle/>
                    <a:p>
                      <a:r>
                        <a:rPr lang="tr-TR" sz="1800" dirty="0"/>
                        <a:t>2015</a:t>
                      </a:r>
                    </a:p>
                  </a:txBody>
                  <a:tcPr marL="91439" marR="91439" marT="45714" marB="45714"/>
                </a:tc>
                <a:tc>
                  <a:txBody>
                    <a:bodyPr/>
                    <a:lstStyle/>
                    <a:p>
                      <a:r>
                        <a:rPr lang="tr-TR" sz="1800" dirty="0"/>
                        <a:t>85</a:t>
                      </a:r>
                    </a:p>
                  </a:txBody>
                  <a:tcPr marL="91439" marR="91439" marT="45714" marB="45714"/>
                </a:tc>
                <a:tc>
                  <a:txBody>
                    <a:bodyPr/>
                    <a:lstStyle/>
                    <a:p>
                      <a:pPr algn="l"/>
                      <a:r>
                        <a:rPr lang="tr-TR" sz="1800" dirty="0"/>
                        <a:t>8₺</a:t>
                      </a:r>
                    </a:p>
                  </a:txBody>
                  <a:tcPr marL="91439" marR="91439" marT="45714" marB="45714"/>
                </a:tc>
                <a:tc>
                  <a:txBody>
                    <a:bodyPr/>
                    <a:lstStyle/>
                    <a:p>
                      <a:pPr algn="l"/>
                      <a:r>
                        <a:rPr lang="tr-TR" dirty="0"/>
                        <a:t>1</a:t>
                      </a:r>
                    </a:p>
                  </a:txBody>
                  <a:tcPr marL="91439" marR="91439" marT="45714" marB="45714"/>
                </a:tc>
                <a:extLst>
                  <a:ext uri="{0D108BD9-81ED-4DB2-BD59-A6C34878D82A}">
                    <a16:rowId xmlns:a16="http://schemas.microsoft.com/office/drawing/2014/main" val="10001"/>
                  </a:ext>
                </a:extLst>
              </a:tr>
              <a:tr h="248909">
                <a:tc>
                  <a:txBody>
                    <a:bodyPr/>
                    <a:lstStyle/>
                    <a:p>
                      <a:r>
                        <a:rPr lang="tr-TR" sz="1800" dirty="0"/>
                        <a:t>2</a:t>
                      </a:r>
                    </a:p>
                  </a:txBody>
                  <a:tcPr marL="91439" marR="91439" marT="45714" marB="45714"/>
                </a:tc>
                <a:tc>
                  <a:txBody>
                    <a:bodyPr/>
                    <a:lstStyle/>
                    <a:p>
                      <a:r>
                        <a:rPr lang="en-US" sz="1800" b="0" i="0" kern="1200" dirty="0" err="1">
                          <a:solidFill>
                            <a:schemeClr val="dk1"/>
                          </a:solidFill>
                          <a:effectLst/>
                          <a:latin typeface="+mn-lt"/>
                          <a:ea typeface="+mn-ea"/>
                          <a:cs typeface="+mn-cs"/>
                        </a:rPr>
                        <a:t>Sineklerin</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Tanrısı</a:t>
                      </a:r>
                      <a:endParaRPr lang="tr-TR" sz="1800" dirty="0"/>
                    </a:p>
                  </a:txBody>
                  <a:tcPr marL="91439" marR="91439" marT="45714" marB="45714"/>
                </a:tc>
                <a:tc>
                  <a:txBody>
                    <a:bodyPr/>
                    <a:lstStyle/>
                    <a:p>
                      <a:r>
                        <a:rPr lang="tr-TR" sz="1800" dirty="0"/>
                        <a:t>2014</a:t>
                      </a:r>
                    </a:p>
                  </a:txBody>
                  <a:tcPr marL="91439" marR="91439" marT="45714" marB="45714"/>
                </a:tc>
                <a:tc>
                  <a:txBody>
                    <a:bodyPr/>
                    <a:lstStyle/>
                    <a:p>
                      <a:r>
                        <a:rPr lang="tr-TR" sz="1800" dirty="0"/>
                        <a:t>224</a:t>
                      </a:r>
                    </a:p>
                  </a:txBody>
                  <a:tcPr marL="91439" marR="91439" marT="45714" marB="45714"/>
                </a:tc>
                <a:tc>
                  <a:txBody>
                    <a:bodyPr/>
                    <a:lstStyle/>
                    <a:p>
                      <a:pPr algn="l"/>
                      <a:r>
                        <a:rPr lang="tr-TR" sz="1800" dirty="0"/>
                        <a:t>20₺</a:t>
                      </a:r>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2</a:t>
                      </a:r>
                    </a:p>
                  </a:txBody>
                  <a:tcPr marL="91439" marR="91439" marT="45714" marB="45714"/>
                </a:tc>
                <a:extLst>
                  <a:ext uri="{0D108BD9-81ED-4DB2-BD59-A6C34878D82A}">
                    <a16:rowId xmlns:a16="http://schemas.microsoft.com/office/drawing/2014/main" val="10002"/>
                  </a:ext>
                </a:extLst>
              </a:tr>
              <a:tr h="248909">
                <a:tc>
                  <a:txBody>
                    <a:bodyPr/>
                    <a:lstStyle/>
                    <a:p>
                      <a:r>
                        <a:rPr lang="tr-TR" sz="1800" dirty="0"/>
                        <a:t>3</a:t>
                      </a:r>
                    </a:p>
                  </a:txBody>
                  <a:tcPr marL="91439" marR="91439" marT="45714" marB="45714"/>
                </a:tc>
                <a:tc>
                  <a:txBody>
                    <a:bodyPr/>
                    <a:lstStyle/>
                    <a:p>
                      <a:r>
                        <a:rPr lang="tr-TR" sz="1800" dirty="0"/>
                        <a:t>Dikkat Yazılı Var!</a:t>
                      </a:r>
                    </a:p>
                  </a:txBody>
                  <a:tcPr marL="91439" marR="91439" marT="45714" marB="45714"/>
                </a:tc>
                <a:tc>
                  <a:txBody>
                    <a:bodyPr/>
                    <a:lstStyle/>
                    <a:p>
                      <a:r>
                        <a:rPr lang="tr-TR" sz="1800" dirty="0"/>
                        <a:t>2013</a:t>
                      </a:r>
                    </a:p>
                  </a:txBody>
                  <a:tcPr marL="91439" marR="91439" marT="45714" marB="45714"/>
                </a:tc>
                <a:tc>
                  <a:txBody>
                    <a:bodyPr/>
                    <a:lstStyle/>
                    <a:p>
                      <a:r>
                        <a:rPr lang="tr-TR" sz="1800" dirty="0"/>
                        <a:t>80</a:t>
                      </a:r>
                    </a:p>
                  </a:txBody>
                  <a:tcPr marL="91439" marR="91439" marT="45714" marB="45714"/>
                </a:tc>
                <a:tc>
                  <a:txBody>
                    <a:bodyPr/>
                    <a:lstStyle/>
                    <a:p>
                      <a:pPr algn="l"/>
                      <a:r>
                        <a:rPr lang="tr-TR" sz="1800" dirty="0"/>
                        <a:t>15₺</a:t>
                      </a:r>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null</a:t>
                      </a:r>
                      <a:endParaRPr lang="tr-TR" dirty="0"/>
                    </a:p>
                  </a:txBody>
                  <a:tcPr marL="91439" marR="91439" marT="45714" marB="45714"/>
                </a:tc>
                <a:extLst>
                  <a:ext uri="{0D108BD9-81ED-4DB2-BD59-A6C34878D82A}">
                    <a16:rowId xmlns:a16="http://schemas.microsoft.com/office/drawing/2014/main" val="3585521722"/>
                  </a:ext>
                </a:extLst>
              </a:tr>
            </a:tbl>
          </a:graphicData>
        </a:graphic>
      </p:graphicFrame>
      <p:sp>
        <p:nvSpPr>
          <p:cNvPr id="11" name="Rectangle 10">
            <a:extLst>
              <a:ext uri="{FF2B5EF4-FFF2-40B4-BE49-F238E27FC236}">
                <a16:creationId xmlns:a16="http://schemas.microsoft.com/office/drawing/2014/main" id="{A56C9ACE-E562-E545-A3CE-1B2CF60880A2}"/>
              </a:ext>
            </a:extLst>
          </p:cNvPr>
          <p:cNvSpPr/>
          <p:nvPr/>
        </p:nvSpPr>
        <p:spPr>
          <a:xfrm>
            <a:off x="912647" y="1886507"/>
            <a:ext cx="1349408" cy="464871"/>
          </a:xfrm>
          <a:prstGeom prst="rect">
            <a:avLst/>
          </a:prstGeom>
        </p:spPr>
        <p:txBody>
          <a:bodyPr wrap="none">
            <a:spAutoFit/>
          </a:bodyPr>
          <a:lstStyle/>
          <a:p>
            <a:pPr algn="just">
              <a:lnSpc>
                <a:spcPct val="150000"/>
              </a:lnSpc>
              <a:spcAft>
                <a:spcPts val="0"/>
              </a:spcAft>
            </a:pPr>
            <a:r>
              <a:rPr lang="tr-TR" b="1" dirty="0" err="1">
                <a:latin typeface="Calibri" panose="020F0502020204030204" pitchFamily="34" charset="0"/>
                <a:ea typeface="Calibri" panose="020F0502020204030204" pitchFamily="34" charset="0"/>
                <a:cs typeface="Times New Roman" panose="02020603050405020304" pitchFamily="18" charset="0"/>
              </a:rPr>
              <a:t>dbo.kitaplar</a:t>
            </a:r>
            <a:endParaRPr lang="en-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C41657D7-2CAE-0F4D-A04C-06D3DEFCCBE0}"/>
              </a:ext>
            </a:extLst>
          </p:cNvPr>
          <p:cNvSpPr/>
          <p:nvPr/>
        </p:nvSpPr>
        <p:spPr>
          <a:xfrm>
            <a:off x="912647" y="4155433"/>
            <a:ext cx="1363002" cy="464871"/>
          </a:xfrm>
          <a:prstGeom prst="rect">
            <a:avLst/>
          </a:prstGeom>
        </p:spPr>
        <p:txBody>
          <a:bodyPr wrap="none">
            <a:spAutoFit/>
          </a:bodyPr>
          <a:lstStyle/>
          <a:p>
            <a:pPr algn="just">
              <a:lnSpc>
                <a:spcPct val="150000"/>
              </a:lnSpc>
              <a:spcAft>
                <a:spcPts val="0"/>
              </a:spcAft>
            </a:pPr>
            <a:r>
              <a:rPr lang="tr-TR" b="1" dirty="0" err="1">
                <a:latin typeface="Calibri" panose="020F0502020204030204" pitchFamily="34" charset="0"/>
                <a:ea typeface="Calibri" panose="020F0502020204030204" pitchFamily="34" charset="0"/>
                <a:cs typeface="Times New Roman" panose="02020603050405020304" pitchFamily="18" charset="0"/>
              </a:rPr>
              <a:t>dbo.yazarlar</a:t>
            </a:r>
            <a:endParaRPr lang="en-T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9B71124A-369B-B941-A7DC-A0E3D50E2783}"/>
              </a:ext>
            </a:extLst>
          </p:cNvPr>
          <p:cNvGraphicFramePr>
            <a:graphicFrameLocks noGrp="1"/>
          </p:cNvGraphicFramePr>
          <p:nvPr>
            <p:extLst>
              <p:ext uri="{D42A27DB-BD31-4B8C-83A1-F6EECF244321}">
                <p14:modId xmlns:p14="http://schemas.microsoft.com/office/powerpoint/2010/main" val="977653179"/>
              </p:ext>
            </p:extLst>
          </p:nvPr>
        </p:nvGraphicFramePr>
        <p:xfrm>
          <a:off x="966942" y="4723435"/>
          <a:ext cx="5553779" cy="1407379"/>
        </p:xfrm>
        <a:graphic>
          <a:graphicData uri="http://schemas.openxmlformats.org/drawingml/2006/table">
            <a:tbl>
              <a:tblPr firstRow="1" firstCol="1" bandRow="1">
                <a:tableStyleId>{B301B821-A1FF-4177-AEE7-76D212191A09}</a:tableStyleId>
              </a:tblPr>
              <a:tblGrid>
                <a:gridCol w="650843">
                  <a:extLst>
                    <a:ext uri="{9D8B030D-6E8A-4147-A177-3AD203B41FA5}">
                      <a16:colId xmlns:a16="http://schemas.microsoft.com/office/drawing/2014/main" val="2463112886"/>
                    </a:ext>
                  </a:extLst>
                </a:gridCol>
                <a:gridCol w="1283677">
                  <a:extLst>
                    <a:ext uri="{9D8B030D-6E8A-4147-A177-3AD203B41FA5}">
                      <a16:colId xmlns:a16="http://schemas.microsoft.com/office/drawing/2014/main" val="2467154803"/>
                    </a:ext>
                  </a:extLst>
                </a:gridCol>
                <a:gridCol w="1721142">
                  <a:extLst>
                    <a:ext uri="{9D8B030D-6E8A-4147-A177-3AD203B41FA5}">
                      <a16:colId xmlns:a16="http://schemas.microsoft.com/office/drawing/2014/main" val="1022011845"/>
                    </a:ext>
                  </a:extLst>
                </a:gridCol>
                <a:gridCol w="1898117">
                  <a:extLst>
                    <a:ext uri="{9D8B030D-6E8A-4147-A177-3AD203B41FA5}">
                      <a16:colId xmlns:a16="http://schemas.microsoft.com/office/drawing/2014/main" val="2403979048"/>
                    </a:ext>
                  </a:extLst>
                </a:gridCol>
              </a:tblGrid>
              <a:tr h="310135">
                <a:tc>
                  <a:txBody>
                    <a:bodyPr/>
                    <a:lstStyle/>
                    <a:p>
                      <a:pPr algn="l">
                        <a:spcAft>
                          <a:spcPts val="0"/>
                        </a:spcAft>
                      </a:pPr>
                      <a:r>
                        <a:rPr lang="tr-TR" sz="1800" dirty="0" err="1">
                          <a:effectLst/>
                        </a:rPr>
                        <a:t>id</a:t>
                      </a:r>
                      <a:endParaRPr lang="en-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t>yazar_adi</a:t>
                      </a:r>
                      <a:endParaRPr lang="tr-TR" sz="1800" dirty="0"/>
                    </a:p>
                  </a:txBody>
                  <a:tcPr marL="68580" marR="68580" marT="0" marB="0" anchor="b"/>
                </a:tc>
                <a:tc>
                  <a:txBody>
                    <a:bodyPr/>
                    <a:lstStyle/>
                    <a:p>
                      <a:pPr algn="l">
                        <a:spcAft>
                          <a:spcPts val="0"/>
                        </a:spcAft>
                      </a:pPr>
                      <a:r>
                        <a:rPr lang="tr-TR" sz="1800" dirty="0" err="1">
                          <a:effectLst/>
                          <a:latin typeface="Calibri" panose="020F0502020204030204" pitchFamily="34" charset="0"/>
                          <a:ea typeface="Calibri" panose="020F0502020204030204" pitchFamily="34" charset="0"/>
                          <a:cs typeface="Times New Roman" panose="02020603050405020304" pitchFamily="18" charset="0"/>
                        </a:rPr>
                        <a:t>yazar_soyadi</a:t>
                      </a:r>
                      <a:endParaRPr lang="en-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spcAft>
                          <a:spcPts val="0"/>
                        </a:spcAft>
                      </a:pPr>
                      <a:r>
                        <a:rPr lang="tr-TR" sz="1800" dirty="0" err="1">
                          <a:effectLst/>
                          <a:latin typeface="Calibri" panose="020F0502020204030204" pitchFamily="34" charset="0"/>
                          <a:ea typeface="Calibri" panose="020F0502020204030204" pitchFamily="34" charset="0"/>
                          <a:cs typeface="Times New Roman" panose="02020603050405020304" pitchFamily="18" charset="0"/>
                        </a:rPr>
                        <a:t>yazar_yasi</a:t>
                      </a:r>
                      <a:endParaRPr lang="en-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15667915"/>
                  </a:ext>
                </a:extLst>
              </a:tr>
              <a:tr h="310135">
                <a:tc>
                  <a:txBody>
                    <a:bodyPr/>
                    <a:lstStyle/>
                    <a:p>
                      <a:pPr algn="l">
                        <a:spcAft>
                          <a:spcPts val="0"/>
                        </a:spcAft>
                      </a:pPr>
                      <a:r>
                        <a:rPr lang="tr-TR" sz="1800" b="0" dirty="0">
                          <a:effectLst/>
                        </a:rPr>
                        <a:t>1</a:t>
                      </a:r>
                      <a:endParaRPr lang="en-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tr-TR" sz="1800" dirty="0"/>
                        <a:t>Stefan</a:t>
                      </a:r>
                    </a:p>
                  </a:txBody>
                  <a:tcPr marL="91439" marR="91439" marT="45714" marB="45714"/>
                </a:tc>
                <a:tc>
                  <a:txBody>
                    <a:bodyPr/>
                    <a:lstStyle/>
                    <a:p>
                      <a:r>
                        <a:rPr lang="tr-TR" sz="1800" dirty="0" err="1"/>
                        <a:t>Zweig</a:t>
                      </a:r>
                      <a:endParaRPr lang="tr-TR" sz="1800" dirty="0"/>
                    </a:p>
                  </a:txBody>
                  <a:tcPr marL="91439" marR="91439" marT="45714" marB="45714"/>
                </a:tc>
                <a:tc>
                  <a:txBody>
                    <a:bodyPr/>
                    <a:lstStyle/>
                    <a:p>
                      <a:pPr algn="l">
                        <a:spcAft>
                          <a:spcPts val="0"/>
                        </a:spcAft>
                      </a:pPr>
                      <a:r>
                        <a:rPr lang="tr-TR" sz="1800" dirty="0">
                          <a:effectLst/>
                        </a:rPr>
                        <a:t>61</a:t>
                      </a:r>
                      <a:endParaRPr lang="en-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18178380"/>
                  </a:ext>
                </a:extLst>
              </a:tr>
              <a:tr h="310135">
                <a:tc>
                  <a:txBody>
                    <a:bodyPr/>
                    <a:lstStyle/>
                    <a:p>
                      <a:pPr algn="l">
                        <a:spcAft>
                          <a:spcPts val="0"/>
                        </a:spcAft>
                      </a:pPr>
                      <a:r>
                        <a:rPr lang="tr-TR" sz="1800" b="0" dirty="0">
                          <a:effectLst/>
                        </a:rPr>
                        <a:t>2</a:t>
                      </a:r>
                      <a:endParaRPr lang="en-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tr-TR" sz="1800" dirty="0"/>
                        <a:t>William</a:t>
                      </a:r>
                    </a:p>
                  </a:txBody>
                  <a:tcPr marL="91439" marR="91439" marT="45714" marB="45714"/>
                </a:tc>
                <a:tc>
                  <a:txBody>
                    <a:bodyPr/>
                    <a:lstStyle/>
                    <a:p>
                      <a:r>
                        <a:rPr lang="tr-TR" sz="1800" dirty="0" err="1"/>
                        <a:t>Golding</a:t>
                      </a:r>
                      <a:endParaRPr lang="tr-TR" sz="1800" dirty="0"/>
                    </a:p>
                  </a:txBody>
                  <a:tcPr marL="91439" marR="91439" marT="45714" marB="45714"/>
                </a:tc>
                <a:tc>
                  <a:txBody>
                    <a:bodyPr/>
                    <a:lstStyle/>
                    <a:p>
                      <a:pPr algn="l">
                        <a:spcAft>
                          <a:spcPts val="0"/>
                        </a:spcAft>
                      </a:pPr>
                      <a:r>
                        <a:rPr lang="tr-TR" sz="1800" dirty="0">
                          <a:effectLst/>
                        </a:rPr>
                        <a:t>54</a:t>
                      </a:r>
                      <a:endParaRPr lang="en-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8693579"/>
                  </a:ext>
                </a:extLst>
              </a:tr>
              <a:tr h="310135">
                <a:tc>
                  <a:txBody>
                    <a:bodyPr/>
                    <a:lstStyle/>
                    <a:p>
                      <a:pPr algn="l">
                        <a:spcAft>
                          <a:spcPts val="0"/>
                        </a:spcAft>
                      </a:pPr>
                      <a:r>
                        <a:rPr lang="en-TR" sz="1800" b="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b"/>
                </a:tc>
                <a:tc>
                  <a:txBody>
                    <a:bodyPr/>
                    <a:lstStyle/>
                    <a:p>
                      <a:r>
                        <a:rPr lang="tr-TR" sz="1800" dirty="0"/>
                        <a:t>George</a:t>
                      </a:r>
                    </a:p>
                  </a:txBody>
                  <a:tcPr marL="91439" marR="91439" marT="45714" marB="45714"/>
                </a:tc>
                <a:tc>
                  <a:txBody>
                    <a:bodyPr/>
                    <a:lstStyle/>
                    <a:p>
                      <a:r>
                        <a:rPr lang="tr-TR" sz="1800" dirty="0" err="1"/>
                        <a:t>Orwell</a:t>
                      </a:r>
                      <a:endParaRPr lang="tr-TR" sz="1800" dirty="0"/>
                    </a:p>
                  </a:txBody>
                  <a:tcPr marL="91439" marR="91439" marT="45714" marB="45714"/>
                </a:tc>
                <a:tc>
                  <a:txBody>
                    <a:bodyPr/>
                    <a:lstStyle/>
                    <a:p>
                      <a:pPr algn="l">
                        <a:spcAft>
                          <a:spcPts val="0"/>
                        </a:spcAft>
                      </a:pPr>
                      <a:r>
                        <a:rPr lang="en-TR" sz="1800" dirty="0">
                          <a:effectLst/>
                          <a:latin typeface="Calibri" panose="020F0502020204030204" pitchFamily="34" charset="0"/>
                          <a:ea typeface="Calibri" panose="020F0502020204030204" pitchFamily="34" charset="0"/>
                          <a:cs typeface="Times New Roman" panose="02020603050405020304" pitchFamily="18" charset="0"/>
                        </a:rPr>
                        <a:t>47</a:t>
                      </a:r>
                    </a:p>
                  </a:txBody>
                  <a:tcPr marL="68580" marR="68580" marT="0" marB="0" anchor="b"/>
                </a:tc>
                <a:extLst>
                  <a:ext uri="{0D108BD9-81ED-4DB2-BD59-A6C34878D82A}">
                    <a16:rowId xmlns:a16="http://schemas.microsoft.com/office/drawing/2014/main" val="1311306515"/>
                  </a:ext>
                </a:extLst>
              </a:tr>
            </a:tbl>
          </a:graphicData>
        </a:graphic>
      </p:graphicFrame>
      <p:sp>
        <p:nvSpPr>
          <p:cNvPr id="15" name="Title 1">
            <a:extLst>
              <a:ext uri="{FF2B5EF4-FFF2-40B4-BE49-F238E27FC236}">
                <a16:creationId xmlns:a16="http://schemas.microsoft.com/office/drawing/2014/main" id="{9C90F920-72DD-7249-AF0A-28490E85B1BD}"/>
              </a:ext>
            </a:extLst>
          </p:cNvPr>
          <p:cNvSpPr>
            <a:spLocks noGrp="1"/>
          </p:cNvSpPr>
          <p:nvPr>
            <p:ph type="title"/>
          </p:nvPr>
        </p:nvSpPr>
        <p:spPr>
          <a:xfrm>
            <a:off x="838199" y="698910"/>
            <a:ext cx="10634472" cy="545627"/>
          </a:xfrm>
        </p:spPr>
        <p:txBody>
          <a:bodyPr>
            <a:normAutofit fontScale="90000"/>
          </a:bodyPr>
          <a:lstStyle/>
          <a:p>
            <a:r>
              <a:rPr lang="tr-TR" dirty="0"/>
              <a:t>T-SQL Örnekleri</a:t>
            </a:r>
          </a:p>
        </p:txBody>
      </p:sp>
    </p:spTree>
    <p:extLst>
      <p:ext uri="{BB962C8B-B14F-4D97-AF65-F5344CB8AC3E}">
        <p14:creationId xmlns:p14="http://schemas.microsoft.com/office/powerpoint/2010/main" val="32242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37700"/>
            <a:ext cx="10515600" cy="1325563"/>
          </a:xfrm>
        </p:spPr>
        <p:txBody>
          <a:bodyPr>
            <a:normAutofit fontScale="70000" lnSpcReduction="20000"/>
          </a:bodyPr>
          <a:lstStyle/>
          <a:p>
            <a:pPr marL="0" indent="0">
              <a:lnSpc>
                <a:spcPct val="150000"/>
              </a:lnSpc>
              <a:buNone/>
            </a:pPr>
            <a:r>
              <a:rPr lang="en-US" b="1" dirty="0"/>
              <a:t>SELECT </a:t>
            </a:r>
            <a:r>
              <a:rPr lang="en-US" dirty="0" err="1"/>
              <a:t>kitaplar.kitap_adi</a:t>
            </a:r>
            <a:r>
              <a:rPr lang="en-US" dirty="0"/>
              <a:t>, </a:t>
            </a:r>
            <a:r>
              <a:rPr lang="en-US" dirty="0" err="1"/>
              <a:t>yazarlar.yazar_yasi</a:t>
            </a:r>
            <a:br>
              <a:rPr lang="en-US" sz="2400" dirty="0"/>
            </a:br>
            <a:r>
              <a:rPr lang="en-US" b="1" dirty="0"/>
              <a:t>FROM </a:t>
            </a:r>
            <a:r>
              <a:rPr lang="en-US" dirty="0" err="1"/>
              <a:t>kitaplar</a:t>
            </a:r>
            <a:br>
              <a:rPr lang="en-US" sz="2400" dirty="0"/>
            </a:br>
            <a:r>
              <a:rPr lang="en-US" b="1" dirty="0"/>
              <a:t>INNER JOIN </a:t>
            </a:r>
            <a:r>
              <a:rPr lang="en-US" dirty="0" err="1"/>
              <a:t>yazarlar</a:t>
            </a:r>
            <a:r>
              <a:rPr lang="en-US" dirty="0"/>
              <a:t> </a:t>
            </a:r>
            <a:r>
              <a:rPr lang="en-US" b="1" dirty="0"/>
              <a:t>ON </a:t>
            </a:r>
            <a:r>
              <a:rPr lang="en-US" dirty="0" err="1"/>
              <a:t>kitaplar.yazarid</a:t>
            </a:r>
            <a:r>
              <a:rPr lang="en-US" dirty="0"/>
              <a:t> = </a:t>
            </a:r>
            <a:r>
              <a:rPr lang="en-US" dirty="0" err="1"/>
              <a:t>yazarlar.id</a:t>
            </a:r>
            <a:endParaRPr lang="tr-TR" sz="2200" dirty="0">
              <a:solidFill>
                <a:schemeClr val="bg1">
                  <a:lumMod val="10000"/>
                </a:schemeClr>
              </a:solidFill>
            </a:endParaRPr>
          </a:p>
        </p:txBody>
      </p:sp>
      <p:sp>
        <p:nvSpPr>
          <p:cNvPr id="4" name="Dikdörtgen 3">
            <a:extLst>
              <a:ext uri="{FF2B5EF4-FFF2-40B4-BE49-F238E27FC236}">
                <a16:creationId xmlns:a16="http://schemas.microsoft.com/office/drawing/2014/main" id="{42C784FB-2509-40AB-B711-45B2593138E4}"/>
              </a:ext>
            </a:extLst>
          </p:cNvPr>
          <p:cNvSpPr/>
          <p:nvPr/>
        </p:nvSpPr>
        <p:spPr>
          <a:xfrm>
            <a:off x="851452" y="1204159"/>
            <a:ext cx="8497957" cy="369332"/>
          </a:xfrm>
          <a:prstGeom prst="rect">
            <a:avLst/>
          </a:prstGeom>
        </p:spPr>
        <p:txBody>
          <a:bodyPr wrap="square">
            <a:spAutoFit/>
          </a:bodyPr>
          <a:lstStyle/>
          <a:p>
            <a:pPr algn="just"/>
            <a:r>
              <a:rPr lang="tr-TR" dirty="0"/>
              <a:t>INNER-JOIN Örneği</a:t>
            </a:r>
          </a:p>
        </p:txBody>
      </p:sp>
      <p:graphicFrame>
        <p:nvGraphicFramePr>
          <p:cNvPr id="5" name="6 Tablo">
            <a:extLst>
              <a:ext uri="{FF2B5EF4-FFF2-40B4-BE49-F238E27FC236}">
                <a16:creationId xmlns:a16="http://schemas.microsoft.com/office/drawing/2014/main" id="{7891C99D-0CD1-364D-89CF-FD05005349EF}"/>
              </a:ext>
            </a:extLst>
          </p:cNvPr>
          <p:cNvGraphicFramePr>
            <a:graphicFrameLocks noGrp="1"/>
          </p:cNvGraphicFramePr>
          <p:nvPr>
            <p:extLst>
              <p:ext uri="{D42A27DB-BD31-4B8C-83A1-F6EECF244321}">
                <p14:modId xmlns:p14="http://schemas.microsoft.com/office/powerpoint/2010/main" val="3039968515"/>
              </p:ext>
            </p:extLst>
          </p:nvPr>
        </p:nvGraphicFramePr>
        <p:xfrm>
          <a:off x="912647" y="3736204"/>
          <a:ext cx="4006179" cy="1167092"/>
        </p:xfrm>
        <a:graphic>
          <a:graphicData uri="http://schemas.openxmlformats.org/drawingml/2006/table">
            <a:tbl>
              <a:tblPr firstRow="1" bandRow="1">
                <a:tableStyleId>{5C22544A-7EE6-4342-B048-85BDC9FD1C3A}</a:tableStyleId>
              </a:tblPr>
              <a:tblGrid>
                <a:gridCol w="2056453">
                  <a:extLst>
                    <a:ext uri="{9D8B030D-6E8A-4147-A177-3AD203B41FA5}">
                      <a16:colId xmlns:a16="http://schemas.microsoft.com/office/drawing/2014/main" val="20001"/>
                    </a:ext>
                  </a:extLst>
                </a:gridCol>
                <a:gridCol w="1949726">
                  <a:extLst>
                    <a:ext uri="{9D8B030D-6E8A-4147-A177-3AD203B41FA5}">
                      <a16:colId xmlns:a16="http://schemas.microsoft.com/office/drawing/2014/main" val="2129235384"/>
                    </a:ext>
                  </a:extLst>
                </a:gridCol>
              </a:tblGrid>
              <a:tr h="435596">
                <a:tc>
                  <a:txBody>
                    <a:bodyPr/>
                    <a:lstStyle/>
                    <a:p>
                      <a:r>
                        <a:rPr lang="tr-TR" sz="1800" dirty="0" err="1"/>
                        <a:t>kitap_adi</a:t>
                      </a:r>
                      <a:endParaRPr lang="tr-TR" sz="1800" dirty="0"/>
                    </a:p>
                  </a:txBody>
                  <a:tcPr marL="91439" marR="91439" marT="45714" marB="45714"/>
                </a:tc>
                <a:tc>
                  <a:txBody>
                    <a:bodyPr/>
                    <a:lstStyle/>
                    <a:p>
                      <a:r>
                        <a:rPr lang="tr-TR" sz="1800" dirty="0" err="1"/>
                        <a:t>yazar_yasi</a:t>
                      </a:r>
                      <a:endParaRPr lang="tr-TR" sz="1800" dirty="0"/>
                    </a:p>
                  </a:txBody>
                  <a:tcPr marL="91439" marR="91439" marT="45714" marB="45714"/>
                </a:tc>
                <a:extLst>
                  <a:ext uri="{0D108BD9-81ED-4DB2-BD59-A6C34878D82A}">
                    <a16:rowId xmlns:a16="http://schemas.microsoft.com/office/drawing/2014/main" val="10000"/>
                  </a:ext>
                </a:extLst>
              </a:tr>
              <a:tr h="0">
                <a:tc>
                  <a:txBody>
                    <a:bodyPr/>
                    <a:lstStyle/>
                    <a:p>
                      <a:r>
                        <a:rPr lang="tr-TR" sz="1800" dirty="0"/>
                        <a:t>Satranç</a:t>
                      </a:r>
                    </a:p>
                  </a:txBody>
                  <a:tcPr marL="91439" marR="91439" marT="45714" marB="45714"/>
                </a:tc>
                <a:tc>
                  <a:txBody>
                    <a:bodyPr/>
                    <a:lstStyle/>
                    <a:p>
                      <a:pPr algn="l"/>
                      <a:r>
                        <a:rPr lang="tr-TR" dirty="0"/>
                        <a:t>61</a:t>
                      </a:r>
                    </a:p>
                  </a:txBody>
                  <a:tcPr marL="91439" marR="91439" marT="45714" marB="45714"/>
                </a:tc>
                <a:extLst>
                  <a:ext uri="{0D108BD9-81ED-4DB2-BD59-A6C34878D82A}">
                    <a16:rowId xmlns:a16="http://schemas.microsoft.com/office/drawing/2014/main" val="10001"/>
                  </a:ext>
                </a:extLst>
              </a:tr>
              <a:tr h="248909">
                <a:tc>
                  <a:txBody>
                    <a:bodyPr/>
                    <a:lstStyle/>
                    <a:p>
                      <a:r>
                        <a:rPr lang="en-US" sz="1800" b="0" i="0" kern="1200" dirty="0" err="1">
                          <a:solidFill>
                            <a:schemeClr val="dk1"/>
                          </a:solidFill>
                          <a:effectLst/>
                          <a:latin typeface="+mn-lt"/>
                          <a:ea typeface="+mn-ea"/>
                          <a:cs typeface="+mn-cs"/>
                        </a:rPr>
                        <a:t>Sineklerin</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Tanrısı</a:t>
                      </a:r>
                      <a:endParaRPr lang="tr-TR" sz="1800" dirty="0"/>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54</a:t>
                      </a:r>
                    </a:p>
                  </a:txBody>
                  <a:tcPr marL="91439" marR="91439" marT="45714" marB="45714"/>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A56C9ACE-E562-E545-A3CE-1B2CF60880A2}"/>
              </a:ext>
            </a:extLst>
          </p:cNvPr>
          <p:cNvSpPr/>
          <p:nvPr/>
        </p:nvSpPr>
        <p:spPr>
          <a:xfrm>
            <a:off x="838199" y="3271333"/>
            <a:ext cx="6162207" cy="464871"/>
          </a:xfrm>
          <a:prstGeom prst="rect">
            <a:avLst/>
          </a:prstGeom>
        </p:spPr>
        <p:txBody>
          <a:bodyPr wrap="square">
            <a:spAutoFit/>
          </a:bodyPr>
          <a:lstStyle/>
          <a:p>
            <a:pPr algn="just">
              <a:lnSpc>
                <a:spcPct val="150000"/>
              </a:lnSpc>
              <a:spcAft>
                <a:spcPts val="0"/>
              </a:spcAft>
            </a:pPr>
            <a:r>
              <a:rPr lang="tr-TR" b="1" dirty="0">
                <a:latin typeface="Calibri" panose="020F0502020204030204" pitchFamily="34" charset="0"/>
                <a:ea typeface="Calibri" panose="020F0502020204030204" pitchFamily="34" charset="0"/>
                <a:cs typeface="Times New Roman" panose="02020603050405020304" pitchFamily="18" charset="0"/>
              </a:rPr>
              <a:t>Sorgu Sonucu: </a:t>
            </a:r>
            <a:r>
              <a:rPr lang="tr-TR" dirty="0">
                <a:latin typeface="Calibri" panose="020F0502020204030204" pitchFamily="34" charset="0"/>
                <a:ea typeface="Calibri" panose="020F0502020204030204" pitchFamily="34" charset="0"/>
                <a:cs typeface="Times New Roman" panose="02020603050405020304" pitchFamily="18" charset="0"/>
              </a:rPr>
              <a:t>2 Tablo arasında istenilen tablolar ilişkilendirildi.</a:t>
            </a:r>
            <a:endParaRPr lang="en-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64B2D83F-4F31-5F40-A44C-254B754AE089}"/>
              </a:ext>
            </a:extLst>
          </p:cNvPr>
          <p:cNvSpPr/>
          <p:nvPr/>
        </p:nvSpPr>
        <p:spPr>
          <a:xfrm>
            <a:off x="825170" y="5099317"/>
            <a:ext cx="10647502" cy="1287468"/>
          </a:xfrm>
          <a:prstGeom prst="rect">
            <a:avLst/>
          </a:prstGeom>
        </p:spPr>
        <p:txBody>
          <a:bodyPr wrap="square">
            <a:spAutoFit/>
          </a:bodyPr>
          <a:lstStyle/>
          <a:p>
            <a:pPr>
              <a:lnSpc>
                <a:spcPct val="150000"/>
              </a:lnSpc>
            </a:pPr>
            <a:r>
              <a:rPr lang="en-TR" dirty="0"/>
              <a:t>Görüldüğü gibi dönen listede </a:t>
            </a:r>
            <a:r>
              <a:rPr lang="en-TR" b="1" dirty="0"/>
              <a:t>“Dikkat Yazılı Var!”</a:t>
            </a:r>
            <a:r>
              <a:rPr lang="en-TR" dirty="0"/>
              <a:t> adlı kitap bulunmamaktadır. Sebebi ise kitaplar tablosundaki yazarid alanında </a:t>
            </a:r>
            <a:r>
              <a:rPr lang="en-TR" b="1" dirty="0"/>
              <a:t>“null” </a:t>
            </a:r>
            <a:r>
              <a:rPr lang="en-TR" dirty="0"/>
              <a:t>değerinin olmasıdır. INNER JOIN iki tablodaki sadece birleşme şartını sağlayan verileri döndürür.</a:t>
            </a:r>
          </a:p>
        </p:txBody>
      </p:sp>
      <p:sp>
        <p:nvSpPr>
          <p:cNvPr id="13" name="Title 1">
            <a:extLst>
              <a:ext uri="{FF2B5EF4-FFF2-40B4-BE49-F238E27FC236}">
                <a16:creationId xmlns:a16="http://schemas.microsoft.com/office/drawing/2014/main" id="{FC0B6DED-F979-F846-B230-AAE0C5C17483}"/>
              </a:ext>
            </a:extLst>
          </p:cNvPr>
          <p:cNvSpPr>
            <a:spLocks noGrp="1"/>
          </p:cNvSpPr>
          <p:nvPr>
            <p:ph type="title"/>
          </p:nvPr>
        </p:nvSpPr>
        <p:spPr>
          <a:xfrm>
            <a:off x="838199" y="698910"/>
            <a:ext cx="10634472" cy="545627"/>
          </a:xfrm>
        </p:spPr>
        <p:txBody>
          <a:bodyPr>
            <a:normAutofit fontScale="90000"/>
          </a:bodyPr>
          <a:lstStyle/>
          <a:p>
            <a:r>
              <a:rPr lang="tr-TR" dirty="0"/>
              <a:t>T-SQL Örnekleri</a:t>
            </a:r>
          </a:p>
        </p:txBody>
      </p:sp>
    </p:spTree>
    <p:extLst>
      <p:ext uri="{BB962C8B-B14F-4D97-AF65-F5344CB8AC3E}">
        <p14:creationId xmlns:p14="http://schemas.microsoft.com/office/powerpoint/2010/main" val="277940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325563"/>
          </a:xfrm>
        </p:spPr>
        <p:txBody>
          <a:bodyPr>
            <a:normAutofit fontScale="70000" lnSpcReduction="20000"/>
          </a:bodyPr>
          <a:lstStyle/>
          <a:p>
            <a:pPr marL="0" indent="0">
              <a:lnSpc>
                <a:spcPct val="150000"/>
              </a:lnSpc>
              <a:buNone/>
            </a:pPr>
            <a:r>
              <a:rPr lang="en-US" b="1" dirty="0"/>
              <a:t>SELECT </a:t>
            </a:r>
            <a:r>
              <a:rPr lang="en-US" dirty="0" err="1"/>
              <a:t>kitaplar.kitap_adi</a:t>
            </a:r>
            <a:r>
              <a:rPr lang="en-US" dirty="0"/>
              <a:t>, </a:t>
            </a:r>
            <a:r>
              <a:rPr lang="en-US" dirty="0" err="1"/>
              <a:t>yazarlar.yazar_adi</a:t>
            </a:r>
            <a:br>
              <a:rPr lang="en-US" dirty="0"/>
            </a:br>
            <a:r>
              <a:rPr lang="en-US" b="1" dirty="0"/>
              <a:t>FROM</a:t>
            </a:r>
            <a:r>
              <a:rPr lang="en-US" dirty="0"/>
              <a:t> </a:t>
            </a:r>
            <a:r>
              <a:rPr lang="en-US" dirty="0" err="1"/>
              <a:t>kitaplar</a:t>
            </a:r>
            <a:br>
              <a:rPr lang="en-US" dirty="0"/>
            </a:br>
            <a:r>
              <a:rPr lang="en-US" b="1" dirty="0"/>
              <a:t>LEFT JOIN</a:t>
            </a:r>
            <a:r>
              <a:rPr lang="en-US" dirty="0"/>
              <a:t> </a:t>
            </a:r>
            <a:r>
              <a:rPr lang="en-US" dirty="0" err="1"/>
              <a:t>yazarlar</a:t>
            </a:r>
            <a:r>
              <a:rPr lang="en-US" dirty="0"/>
              <a:t> </a:t>
            </a:r>
            <a:r>
              <a:rPr lang="en-US" b="1" dirty="0"/>
              <a:t>ON </a:t>
            </a:r>
            <a:r>
              <a:rPr lang="en-US" dirty="0" err="1"/>
              <a:t>yazarlar.id</a:t>
            </a:r>
            <a:r>
              <a:rPr lang="en-US" dirty="0"/>
              <a:t> = </a:t>
            </a:r>
            <a:r>
              <a:rPr lang="en-US" dirty="0" err="1"/>
              <a:t>kitaplar.yazarid</a:t>
            </a:r>
            <a:endParaRPr lang="tr-TR" sz="2200" dirty="0">
              <a:solidFill>
                <a:schemeClr val="bg1">
                  <a:lumMod val="10000"/>
                </a:schemeClr>
              </a:solidFill>
            </a:endParaRPr>
          </a:p>
        </p:txBody>
      </p:sp>
      <p:sp>
        <p:nvSpPr>
          <p:cNvPr id="4" name="Dikdörtgen 3">
            <a:extLst>
              <a:ext uri="{FF2B5EF4-FFF2-40B4-BE49-F238E27FC236}">
                <a16:creationId xmlns:a16="http://schemas.microsoft.com/office/drawing/2014/main" id="{42C784FB-2509-40AB-B711-45B2593138E4}"/>
              </a:ext>
            </a:extLst>
          </p:cNvPr>
          <p:cNvSpPr/>
          <p:nvPr/>
        </p:nvSpPr>
        <p:spPr>
          <a:xfrm>
            <a:off x="851452" y="1204159"/>
            <a:ext cx="8497957" cy="369332"/>
          </a:xfrm>
          <a:prstGeom prst="rect">
            <a:avLst/>
          </a:prstGeom>
        </p:spPr>
        <p:txBody>
          <a:bodyPr wrap="square">
            <a:spAutoFit/>
          </a:bodyPr>
          <a:lstStyle/>
          <a:p>
            <a:pPr algn="just"/>
            <a:r>
              <a:rPr lang="tr-TR" dirty="0"/>
              <a:t>LEFT-JOIN Örneği</a:t>
            </a:r>
          </a:p>
        </p:txBody>
      </p:sp>
      <p:graphicFrame>
        <p:nvGraphicFramePr>
          <p:cNvPr id="5" name="6 Tablo">
            <a:extLst>
              <a:ext uri="{FF2B5EF4-FFF2-40B4-BE49-F238E27FC236}">
                <a16:creationId xmlns:a16="http://schemas.microsoft.com/office/drawing/2014/main" id="{7891C99D-0CD1-364D-89CF-FD05005349EF}"/>
              </a:ext>
            </a:extLst>
          </p:cNvPr>
          <p:cNvGraphicFramePr>
            <a:graphicFrameLocks noGrp="1"/>
          </p:cNvGraphicFramePr>
          <p:nvPr>
            <p:extLst>
              <p:ext uri="{D42A27DB-BD31-4B8C-83A1-F6EECF244321}">
                <p14:modId xmlns:p14="http://schemas.microsoft.com/office/powerpoint/2010/main" val="3934499952"/>
              </p:ext>
            </p:extLst>
          </p:nvPr>
        </p:nvGraphicFramePr>
        <p:xfrm>
          <a:off x="912647" y="3964804"/>
          <a:ext cx="4006179" cy="1532840"/>
        </p:xfrm>
        <a:graphic>
          <a:graphicData uri="http://schemas.openxmlformats.org/drawingml/2006/table">
            <a:tbl>
              <a:tblPr firstRow="1" bandRow="1">
                <a:tableStyleId>{5C22544A-7EE6-4342-B048-85BDC9FD1C3A}</a:tableStyleId>
              </a:tblPr>
              <a:tblGrid>
                <a:gridCol w="2056453">
                  <a:extLst>
                    <a:ext uri="{9D8B030D-6E8A-4147-A177-3AD203B41FA5}">
                      <a16:colId xmlns:a16="http://schemas.microsoft.com/office/drawing/2014/main" val="20001"/>
                    </a:ext>
                  </a:extLst>
                </a:gridCol>
                <a:gridCol w="1949726">
                  <a:extLst>
                    <a:ext uri="{9D8B030D-6E8A-4147-A177-3AD203B41FA5}">
                      <a16:colId xmlns:a16="http://schemas.microsoft.com/office/drawing/2014/main" val="2129235384"/>
                    </a:ext>
                  </a:extLst>
                </a:gridCol>
              </a:tblGrid>
              <a:tr h="435596">
                <a:tc>
                  <a:txBody>
                    <a:bodyPr/>
                    <a:lstStyle/>
                    <a:p>
                      <a:r>
                        <a:rPr lang="tr-TR" sz="1800" dirty="0" err="1"/>
                        <a:t>kitap_adi</a:t>
                      </a:r>
                      <a:endParaRPr lang="tr-TR" sz="1800" dirty="0"/>
                    </a:p>
                  </a:txBody>
                  <a:tcPr marL="91439" marR="91439" marT="45714" marB="45714"/>
                </a:tc>
                <a:tc>
                  <a:txBody>
                    <a:bodyPr/>
                    <a:lstStyle/>
                    <a:p>
                      <a:r>
                        <a:rPr lang="tr-TR" sz="1800" dirty="0" err="1"/>
                        <a:t>yazar_adi</a:t>
                      </a:r>
                      <a:endParaRPr lang="tr-TR" sz="1800" dirty="0"/>
                    </a:p>
                  </a:txBody>
                  <a:tcPr marL="91439" marR="91439" marT="45714" marB="45714"/>
                </a:tc>
                <a:extLst>
                  <a:ext uri="{0D108BD9-81ED-4DB2-BD59-A6C34878D82A}">
                    <a16:rowId xmlns:a16="http://schemas.microsoft.com/office/drawing/2014/main" val="10000"/>
                  </a:ext>
                </a:extLst>
              </a:tr>
              <a:tr h="0">
                <a:tc>
                  <a:txBody>
                    <a:bodyPr/>
                    <a:lstStyle/>
                    <a:p>
                      <a:r>
                        <a:rPr lang="tr-TR" sz="1800" dirty="0"/>
                        <a:t>Satranç</a:t>
                      </a:r>
                    </a:p>
                  </a:txBody>
                  <a:tcPr marL="91439" marR="91439" marT="45714" marB="45714"/>
                </a:tc>
                <a:tc>
                  <a:txBody>
                    <a:bodyPr/>
                    <a:lstStyle/>
                    <a:p>
                      <a:pPr algn="l"/>
                      <a:r>
                        <a:rPr lang="tr-TR" dirty="0"/>
                        <a:t>Stefan</a:t>
                      </a:r>
                    </a:p>
                  </a:txBody>
                  <a:tcPr marL="91439" marR="91439" marT="45714" marB="45714"/>
                </a:tc>
                <a:extLst>
                  <a:ext uri="{0D108BD9-81ED-4DB2-BD59-A6C34878D82A}">
                    <a16:rowId xmlns:a16="http://schemas.microsoft.com/office/drawing/2014/main" val="10001"/>
                  </a:ext>
                </a:extLst>
              </a:tr>
              <a:tr h="248909">
                <a:tc>
                  <a:txBody>
                    <a:bodyPr/>
                    <a:lstStyle/>
                    <a:p>
                      <a:r>
                        <a:rPr lang="en-US" sz="1800" b="0" i="0" kern="1200" dirty="0" err="1">
                          <a:solidFill>
                            <a:schemeClr val="dk1"/>
                          </a:solidFill>
                          <a:effectLst/>
                          <a:latin typeface="+mn-lt"/>
                          <a:ea typeface="+mn-ea"/>
                          <a:cs typeface="+mn-cs"/>
                        </a:rPr>
                        <a:t>Sineklerin</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Tanrısı</a:t>
                      </a:r>
                      <a:endParaRPr lang="tr-TR" sz="1800" dirty="0"/>
                    </a:p>
                  </a:txBody>
                  <a:tcPr marL="91439" marR="91439" marT="45714" marB="45714"/>
                </a:tc>
                <a:tc>
                  <a:txBody>
                    <a:bodyPr/>
                    <a:lstStyle/>
                    <a:p>
                      <a:r>
                        <a:rPr lang="tr-TR" sz="1800" dirty="0"/>
                        <a:t>William</a:t>
                      </a:r>
                    </a:p>
                  </a:txBody>
                  <a:tcPr marL="91439" marR="91439" marT="45714" marB="45714"/>
                </a:tc>
                <a:extLst>
                  <a:ext uri="{0D108BD9-81ED-4DB2-BD59-A6C34878D82A}">
                    <a16:rowId xmlns:a16="http://schemas.microsoft.com/office/drawing/2014/main" val="10002"/>
                  </a:ext>
                </a:extLst>
              </a:tr>
              <a:tr h="248909">
                <a:tc>
                  <a:txBody>
                    <a:bodyPr/>
                    <a:lstStyle/>
                    <a:p>
                      <a:r>
                        <a:rPr lang="tr-TR" sz="1800" dirty="0"/>
                        <a:t>Dikkat Yazılı Var!</a:t>
                      </a:r>
                    </a:p>
                  </a:txBody>
                  <a:tcPr marL="91439" marR="91439" marT="45714" marB="45714"/>
                </a:tc>
                <a:tc>
                  <a:txBody>
                    <a:bodyPr/>
                    <a:lstStyle/>
                    <a:p>
                      <a:r>
                        <a:rPr lang="tr-TR" sz="1800" dirty="0" err="1"/>
                        <a:t>null</a:t>
                      </a:r>
                      <a:endParaRPr lang="tr-TR" sz="1800" dirty="0"/>
                    </a:p>
                  </a:txBody>
                  <a:tcPr marL="91439" marR="91439" marT="45714" marB="45714"/>
                </a:tc>
                <a:extLst>
                  <a:ext uri="{0D108BD9-81ED-4DB2-BD59-A6C34878D82A}">
                    <a16:rowId xmlns:a16="http://schemas.microsoft.com/office/drawing/2014/main" val="967448979"/>
                  </a:ext>
                </a:extLst>
              </a:tr>
            </a:tbl>
          </a:graphicData>
        </a:graphic>
      </p:graphicFrame>
      <p:sp>
        <p:nvSpPr>
          <p:cNvPr id="10" name="Title 1">
            <a:extLst>
              <a:ext uri="{FF2B5EF4-FFF2-40B4-BE49-F238E27FC236}">
                <a16:creationId xmlns:a16="http://schemas.microsoft.com/office/drawing/2014/main" id="{794B4D15-2B79-1E4C-9C53-1784F779F73B}"/>
              </a:ext>
            </a:extLst>
          </p:cNvPr>
          <p:cNvSpPr>
            <a:spLocks noGrp="1"/>
          </p:cNvSpPr>
          <p:nvPr>
            <p:ph type="title"/>
          </p:nvPr>
        </p:nvSpPr>
        <p:spPr>
          <a:xfrm>
            <a:off x="838199" y="698910"/>
            <a:ext cx="10634472" cy="545627"/>
          </a:xfrm>
        </p:spPr>
        <p:txBody>
          <a:bodyPr>
            <a:normAutofit fontScale="90000"/>
          </a:bodyPr>
          <a:lstStyle/>
          <a:p>
            <a:r>
              <a:rPr lang="tr-TR" dirty="0"/>
              <a:t>T-SQL Örnekleri</a:t>
            </a:r>
          </a:p>
        </p:txBody>
      </p:sp>
      <p:sp>
        <p:nvSpPr>
          <p:cNvPr id="11" name="Rectangle 10">
            <a:extLst>
              <a:ext uri="{FF2B5EF4-FFF2-40B4-BE49-F238E27FC236}">
                <a16:creationId xmlns:a16="http://schemas.microsoft.com/office/drawing/2014/main" id="{A56C9ACE-E562-E545-A3CE-1B2CF60880A2}"/>
              </a:ext>
            </a:extLst>
          </p:cNvPr>
          <p:cNvSpPr/>
          <p:nvPr/>
        </p:nvSpPr>
        <p:spPr>
          <a:xfrm>
            <a:off x="838199" y="3499933"/>
            <a:ext cx="10441154" cy="464871"/>
          </a:xfrm>
          <a:prstGeom prst="rect">
            <a:avLst/>
          </a:prstGeom>
        </p:spPr>
        <p:txBody>
          <a:bodyPr wrap="square">
            <a:spAutoFit/>
          </a:bodyPr>
          <a:lstStyle/>
          <a:p>
            <a:pPr algn="just">
              <a:lnSpc>
                <a:spcPct val="150000"/>
              </a:lnSpc>
              <a:spcAft>
                <a:spcPts val="0"/>
              </a:spcAft>
            </a:pPr>
            <a:r>
              <a:rPr lang="tr-TR" b="1" dirty="0">
                <a:latin typeface="Calibri" panose="020F0502020204030204" pitchFamily="34" charset="0"/>
                <a:ea typeface="Calibri" panose="020F0502020204030204" pitchFamily="34" charset="0"/>
                <a:cs typeface="Times New Roman" panose="02020603050405020304" pitchFamily="18" charset="0"/>
              </a:rPr>
              <a:t>Sorgu Sonucu: </a:t>
            </a:r>
            <a:r>
              <a:rPr lang="en-US" dirty="0"/>
              <a:t>LEFT JOIN </a:t>
            </a:r>
            <a:r>
              <a:rPr lang="en-US" dirty="0" err="1"/>
              <a:t>soldaki</a:t>
            </a:r>
            <a:r>
              <a:rPr lang="en-US" dirty="0"/>
              <a:t> </a:t>
            </a:r>
            <a:r>
              <a:rPr lang="en-US" dirty="0" err="1"/>
              <a:t>tablonun</a:t>
            </a:r>
            <a:r>
              <a:rPr lang="en-US" dirty="0"/>
              <a:t> </a:t>
            </a:r>
            <a:r>
              <a:rPr lang="en-US" dirty="0" err="1"/>
              <a:t>tamamını</a:t>
            </a:r>
            <a:r>
              <a:rPr lang="en-US" dirty="0"/>
              <a:t> </a:t>
            </a:r>
            <a:r>
              <a:rPr lang="en-US" dirty="0" err="1"/>
              <a:t>alır</a:t>
            </a:r>
            <a:r>
              <a:rPr lang="en-US" dirty="0"/>
              <a:t> </a:t>
            </a:r>
            <a:r>
              <a:rPr lang="en-US" dirty="0" err="1"/>
              <a:t>ve</a:t>
            </a:r>
            <a:r>
              <a:rPr lang="en-US" dirty="0"/>
              <a:t> </a:t>
            </a:r>
            <a:r>
              <a:rPr lang="en-US" dirty="0" err="1"/>
              <a:t>diğer</a:t>
            </a:r>
            <a:r>
              <a:rPr lang="en-US" dirty="0"/>
              <a:t> </a:t>
            </a:r>
            <a:r>
              <a:rPr lang="en-US" dirty="0" err="1"/>
              <a:t>tablodaki</a:t>
            </a:r>
            <a:r>
              <a:rPr lang="en-US" dirty="0"/>
              <a:t> </a:t>
            </a:r>
            <a:r>
              <a:rPr lang="en-US" dirty="0" err="1"/>
              <a:t>ilişkili</a:t>
            </a:r>
            <a:r>
              <a:rPr lang="en-US" dirty="0"/>
              <a:t> </a:t>
            </a:r>
            <a:r>
              <a:rPr lang="en-US" dirty="0" err="1"/>
              <a:t>verileri</a:t>
            </a:r>
            <a:r>
              <a:rPr lang="en-US" dirty="0"/>
              <a:t> </a:t>
            </a:r>
            <a:r>
              <a:rPr lang="en-US" dirty="0" err="1"/>
              <a:t>döndürür</a:t>
            </a:r>
            <a:r>
              <a:rPr lang="en-US" dirty="0"/>
              <a:t>.</a:t>
            </a:r>
            <a:endParaRPr lang="en-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169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325563"/>
          </a:xfrm>
        </p:spPr>
        <p:txBody>
          <a:bodyPr>
            <a:normAutofit fontScale="70000" lnSpcReduction="20000"/>
          </a:bodyPr>
          <a:lstStyle/>
          <a:p>
            <a:pPr marL="0" indent="0">
              <a:lnSpc>
                <a:spcPct val="150000"/>
              </a:lnSpc>
              <a:buNone/>
            </a:pPr>
            <a:r>
              <a:rPr lang="en-US" b="1" dirty="0"/>
              <a:t>SELECT </a:t>
            </a:r>
            <a:r>
              <a:rPr lang="en-US" dirty="0" err="1"/>
              <a:t>kitaplar.kitap_adi</a:t>
            </a:r>
            <a:r>
              <a:rPr lang="en-US" dirty="0"/>
              <a:t>, </a:t>
            </a:r>
            <a:r>
              <a:rPr lang="en-US" dirty="0" err="1"/>
              <a:t>yazarlar.yazar_adi</a:t>
            </a:r>
            <a:br>
              <a:rPr lang="en-US" dirty="0"/>
            </a:br>
            <a:r>
              <a:rPr lang="en-US" b="1" dirty="0"/>
              <a:t>FROM </a:t>
            </a:r>
            <a:r>
              <a:rPr lang="en-US" dirty="0" err="1"/>
              <a:t>kitaplar</a:t>
            </a:r>
            <a:br>
              <a:rPr lang="en-US" dirty="0"/>
            </a:br>
            <a:r>
              <a:rPr lang="en-US" b="1" dirty="0"/>
              <a:t>RIGHT JOIN</a:t>
            </a:r>
            <a:r>
              <a:rPr lang="en-US" dirty="0"/>
              <a:t> </a:t>
            </a:r>
            <a:r>
              <a:rPr lang="en-US" dirty="0" err="1"/>
              <a:t>yazarlar</a:t>
            </a:r>
            <a:r>
              <a:rPr lang="en-US" dirty="0"/>
              <a:t> </a:t>
            </a:r>
            <a:r>
              <a:rPr lang="en-US" b="1" dirty="0"/>
              <a:t>ON </a:t>
            </a:r>
            <a:r>
              <a:rPr lang="en-US" dirty="0" err="1"/>
              <a:t>yazarlar.id</a:t>
            </a:r>
            <a:r>
              <a:rPr lang="en-US" dirty="0"/>
              <a:t> = </a:t>
            </a:r>
            <a:r>
              <a:rPr lang="en-US" dirty="0" err="1"/>
              <a:t>kitaplar.yazarid</a:t>
            </a:r>
            <a:endParaRPr lang="tr-TR" sz="2200" dirty="0">
              <a:solidFill>
                <a:schemeClr val="bg1">
                  <a:lumMod val="10000"/>
                </a:schemeClr>
              </a:solidFill>
            </a:endParaRPr>
          </a:p>
        </p:txBody>
      </p:sp>
      <p:sp>
        <p:nvSpPr>
          <p:cNvPr id="4" name="Dikdörtgen 3">
            <a:extLst>
              <a:ext uri="{FF2B5EF4-FFF2-40B4-BE49-F238E27FC236}">
                <a16:creationId xmlns:a16="http://schemas.microsoft.com/office/drawing/2014/main" id="{42C784FB-2509-40AB-B711-45B2593138E4}"/>
              </a:ext>
            </a:extLst>
          </p:cNvPr>
          <p:cNvSpPr/>
          <p:nvPr/>
        </p:nvSpPr>
        <p:spPr>
          <a:xfrm>
            <a:off x="851452" y="1204159"/>
            <a:ext cx="8497957" cy="369332"/>
          </a:xfrm>
          <a:prstGeom prst="rect">
            <a:avLst/>
          </a:prstGeom>
        </p:spPr>
        <p:txBody>
          <a:bodyPr wrap="square">
            <a:spAutoFit/>
          </a:bodyPr>
          <a:lstStyle/>
          <a:p>
            <a:pPr algn="just"/>
            <a:r>
              <a:rPr lang="tr-TR" dirty="0"/>
              <a:t>RIGHT-JOIN Örneği</a:t>
            </a:r>
          </a:p>
        </p:txBody>
      </p:sp>
      <p:sp>
        <p:nvSpPr>
          <p:cNvPr id="11" name="Rectangle 10">
            <a:extLst>
              <a:ext uri="{FF2B5EF4-FFF2-40B4-BE49-F238E27FC236}">
                <a16:creationId xmlns:a16="http://schemas.microsoft.com/office/drawing/2014/main" id="{A56C9ACE-E562-E545-A3CE-1B2CF60880A2}"/>
              </a:ext>
            </a:extLst>
          </p:cNvPr>
          <p:cNvSpPr/>
          <p:nvPr/>
        </p:nvSpPr>
        <p:spPr>
          <a:xfrm>
            <a:off x="838199" y="3271330"/>
            <a:ext cx="10269512" cy="880369"/>
          </a:xfrm>
          <a:prstGeom prst="rect">
            <a:avLst/>
          </a:prstGeom>
        </p:spPr>
        <p:txBody>
          <a:bodyPr wrap="square">
            <a:spAutoFit/>
          </a:bodyPr>
          <a:lstStyle/>
          <a:p>
            <a:pPr algn="just">
              <a:lnSpc>
                <a:spcPct val="150000"/>
              </a:lnSpc>
              <a:spcAft>
                <a:spcPts val="0"/>
              </a:spcAft>
            </a:pPr>
            <a:r>
              <a:rPr lang="tr-TR" b="1" dirty="0">
                <a:latin typeface="Calibri" panose="020F0502020204030204" pitchFamily="34" charset="0"/>
                <a:ea typeface="Calibri" panose="020F0502020204030204" pitchFamily="34" charset="0"/>
                <a:cs typeface="Times New Roman" panose="02020603050405020304" pitchFamily="18" charset="0"/>
              </a:rPr>
              <a:t>Sorgu Sonucu: </a:t>
            </a:r>
            <a:r>
              <a:rPr lang="tr-TR" dirty="0"/>
              <a:t>Görüldüğü gibi sağda yer alan yazarlar tablosunun tamamını sonuç olarak aldı ve yazara karşılık gelen bir kitap bulunmadıysa ilgili alanın değerini </a:t>
            </a:r>
            <a:r>
              <a:rPr lang="tr-TR" b="1" dirty="0"/>
              <a:t>“</a:t>
            </a:r>
            <a:r>
              <a:rPr lang="tr-TR" b="1" dirty="0" err="1"/>
              <a:t>null</a:t>
            </a:r>
            <a:r>
              <a:rPr lang="tr-TR" b="1" dirty="0"/>
              <a:t>”</a:t>
            </a:r>
            <a:r>
              <a:rPr lang="tr-TR" dirty="0"/>
              <a:t> olarak atadı.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8576B2C6-9386-B843-9AC5-4F603B341D79}"/>
              </a:ext>
            </a:extLst>
          </p:cNvPr>
          <p:cNvSpPr>
            <a:spLocks noGrp="1"/>
          </p:cNvSpPr>
          <p:nvPr>
            <p:ph type="title"/>
          </p:nvPr>
        </p:nvSpPr>
        <p:spPr>
          <a:xfrm>
            <a:off x="838199" y="698910"/>
            <a:ext cx="10634472" cy="545627"/>
          </a:xfrm>
        </p:spPr>
        <p:txBody>
          <a:bodyPr>
            <a:normAutofit fontScale="90000"/>
          </a:bodyPr>
          <a:lstStyle/>
          <a:p>
            <a:r>
              <a:rPr lang="tr-TR" dirty="0"/>
              <a:t>T-SQL Örnekleri</a:t>
            </a:r>
          </a:p>
        </p:txBody>
      </p:sp>
      <p:graphicFrame>
        <p:nvGraphicFramePr>
          <p:cNvPr id="13" name="6 Tablo">
            <a:extLst>
              <a:ext uri="{FF2B5EF4-FFF2-40B4-BE49-F238E27FC236}">
                <a16:creationId xmlns:a16="http://schemas.microsoft.com/office/drawing/2014/main" id="{B38D6EF4-FCF2-2840-91ED-55AB40218D38}"/>
              </a:ext>
            </a:extLst>
          </p:cNvPr>
          <p:cNvGraphicFramePr>
            <a:graphicFrameLocks noGrp="1"/>
          </p:cNvGraphicFramePr>
          <p:nvPr>
            <p:extLst>
              <p:ext uri="{D42A27DB-BD31-4B8C-83A1-F6EECF244321}">
                <p14:modId xmlns:p14="http://schemas.microsoft.com/office/powerpoint/2010/main" val="725126865"/>
              </p:ext>
            </p:extLst>
          </p:nvPr>
        </p:nvGraphicFramePr>
        <p:xfrm>
          <a:off x="851452" y="4353000"/>
          <a:ext cx="4006179" cy="1532840"/>
        </p:xfrm>
        <a:graphic>
          <a:graphicData uri="http://schemas.openxmlformats.org/drawingml/2006/table">
            <a:tbl>
              <a:tblPr firstRow="1" bandRow="1">
                <a:tableStyleId>{5C22544A-7EE6-4342-B048-85BDC9FD1C3A}</a:tableStyleId>
              </a:tblPr>
              <a:tblGrid>
                <a:gridCol w="2056453">
                  <a:extLst>
                    <a:ext uri="{9D8B030D-6E8A-4147-A177-3AD203B41FA5}">
                      <a16:colId xmlns:a16="http://schemas.microsoft.com/office/drawing/2014/main" val="20001"/>
                    </a:ext>
                  </a:extLst>
                </a:gridCol>
                <a:gridCol w="1949726">
                  <a:extLst>
                    <a:ext uri="{9D8B030D-6E8A-4147-A177-3AD203B41FA5}">
                      <a16:colId xmlns:a16="http://schemas.microsoft.com/office/drawing/2014/main" val="2129235384"/>
                    </a:ext>
                  </a:extLst>
                </a:gridCol>
              </a:tblGrid>
              <a:tr h="435596">
                <a:tc>
                  <a:txBody>
                    <a:bodyPr/>
                    <a:lstStyle/>
                    <a:p>
                      <a:r>
                        <a:rPr lang="tr-TR" sz="1800" dirty="0" err="1"/>
                        <a:t>kitap_adi</a:t>
                      </a:r>
                      <a:endParaRPr lang="tr-TR" sz="1800" dirty="0"/>
                    </a:p>
                  </a:txBody>
                  <a:tcPr marL="91439" marR="91439" marT="45714" marB="45714"/>
                </a:tc>
                <a:tc>
                  <a:txBody>
                    <a:bodyPr/>
                    <a:lstStyle/>
                    <a:p>
                      <a:r>
                        <a:rPr lang="tr-TR" sz="1800" dirty="0" err="1"/>
                        <a:t>yazar_adi</a:t>
                      </a:r>
                      <a:endParaRPr lang="tr-TR" sz="1800" dirty="0"/>
                    </a:p>
                  </a:txBody>
                  <a:tcPr marL="91439" marR="91439" marT="45714" marB="45714"/>
                </a:tc>
                <a:extLst>
                  <a:ext uri="{0D108BD9-81ED-4DB2-BD59-A6C34878D82A}">
                    <a16:rowId xmlns:a16="http://schemas.microsoft.com/office/drawing/2014/main" val="10000"/>
                  </a:ext>
                </a:extLst>
              </a:tr>
              <a:tr h="0">
                <a:tc>
                  <a:txBody>
                    <a:bodyPr/>
                    <a:lstStyle/>
                    <a:p>
                      <a:r>
                        <a:rPr lang="tr-TR" sz="1800" dirty="0"/>
                        <a:t>Satranç</a:t>
                      </a:r>
                    </a:p>
                  </a:txBody>
                  <a:tcPr marL="91439" marR="91439" marT="45714" marB="45714"/>
                </a:tc>
                <a:tc>
                  <a:txBody>
                    <a:bodyPr/>
                    <a:lstStyle/>
                    <a:p>
                      <a:pPr algn="l"/>
                      <a:r>
                        <a:rPr lang="tr-TR" dirty="0"/>
                        <a:t>Stefan</a:t>
                      </a:r>
                    </a:p>
                  </a:txBody>
                  <a:tcPr marL="91439" marR="91439" marT="45714" marB="45714"/>
                </a:tc>
                <a:extLst>
                  <a:ext uri="{0D108BD9-81ED-4DB2-BD59-A6C34878D82A}">
                    <a16:rowId xmlns:a16="http://schemas.microsoft.com/office/drawing/2014/main" val="10001"/>
                  </a:ext>
                </a:extLst>
              </a:tr>
              <a:tr h="248909">
                <a:tc>
                  <a:txBody>
                    <a:bodyPr/>
                    <a:lstStyle/>
                    <a:p>
                      <a:r>
                        <a:rPr lang="en-US" sz="1800" b="0" i="0" kern="1200" dirty="0" err="1">
                          <a:solidFill>
                            <a:schemeClr val="dk1"/>
                          </a:solidFill>
                          <a:effectLst/>
                          <a:latin typeface="+mn-lt"/>
                          <a:ea typeface="+mn-ea"/>
                          <a:cs typeface="+mn-cs"/>
                        </a:rPr>
                        <a:t>Sineklerin</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Tanrısı</a:t>
                      </a:r>
                      <a:endParaRPr lang="tr-TR" sz="1800" dirty="0"/>
                    </a:p>
                  </a:txBody>
                  <a:tcPr marL="91439" marR="91439" marT="45714" marB="45714"/>
                </a:tc>
                <a:tc>
                  <a:txBody>
                    <a:bodyPr/>
                    <a:lstStyle/>
                    <a:p>
                      <a:r>
                        <a:rPr lang="tr-TR" sz="1800" dirty="0"/>
                        <a:t>William</a:t>
                      </a:r>
                    </a:p>
                  </a:txBody>
                  <a:tcPr marL="91439" marR="91439" marT="45714" marB="45714"/>
                </a:tc>
                <a:extLst>
                  <a:ext uri="{0D108BD9-81ED-4DB2-BD59-A6C34878D82A}">
                    <a16:rowId xmlns:a16="http://schemas.microsoft.com/office/drawing/2014/main" val="10002"/>
                  </a:ext>
                </a:extLst>
              </a:tr>
              <a:tr h="248909">
                <a:tc>
                  <a:txBody>
                    <a:bodyPr/>
                    <a:lstStyle/>
                    <a:p>
                      <a:r>
                        <a:rPr lang="tr-TR" sz="1800" dirty="0" err="1"/>
                        <a:t>null</a:t>
                      </a:r>
                      <a:endParaRPr lang="tr-TR" sz="1800" dirty="0"/>
                    </a:p>
                  </a:txBody>
                  <a:tcPr marL="91439" marR="91439" marT="45714" marB="45714"/>
                </a:tc>
                <a:tc>
                  <a:txBody>
                    <a:bodyPr/>
                    <a:lstStyle/>
                    <a:p>
                      <a:r>
                        <a:rPr lang="tr-TR" sz="1800" dirty="0"/>
                        <a:t>George </a:t>
                      </a:r>
                      <a:r>
                        <a:rPr lang="tr-TR" sz="1800" dirty="0" err="1"/>
                        <a:t>Orwell</a:t>
                      </a:r>
                      <a:endParaRPr lang="tr-TR" sz="1800" dirty="0"/>
                    </a:p>
                  </a:txBody>
                  <a:tcPr marL="91439" marR="91439" marT="45714" marB="45714"/>
                </a:tc>
                <a:extLst>
                  <a:ext uri="{0D108BD9-81ED-4DB2-BD59-A6C34878D82A}">
                    <a16:rowId xmlns:a16="http://schemas.microsoft.com/office/drawing/2014/main" val="1376821025"/>
                  </a:ext>
                </a:extLst>
              </a:tr>
            </a:tbl>
          </a:graphicData>
        </a:graphic>
      </p:graphicFrame>
    </p:spTree>
    <p:extLst>
      <p:ext uri="{BB962C8B-B14F-4D97-AF65-F5344CB8AC3E}">
        <p14:creationId xmlns:p14="http://schemas.microsoft.com/office/powerpoint/2010/main" val="100447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325563"/>
          </a:xfrm>
        </p:spPr>
        <p:txBody>
          <a:bodyPr>
            <a:normAutofit fontScale="70000" lnSpcReduction="20000"/>
          </a:bodyPr>
          <a:lstStyle/>
          <a:p>
            <a:pPr marL="0" indent="0">
              <a:lnSpc>
                <a:spcPct val="150000"/>
              </a:lnSpc>
              <a:buNone/>
            </a:pPr>
            <a:r>
              <a:rPr lang="en-US" b="1" dirty="0"/>
              <a:t>SELECT </a:t>
            </a:r>
            <a:r>
              <a:rPr lang="en-US" dirty="0" err="1"/>
              <a:t>kitaplar.kitap_adi</a:t>
            </a:r>
            <a:r>
              <a:rPr lang="en-US" dirty="0"/>
              <a:t>, </a:t>
            </a:r>
            <a:r>
              <a:rPr lang="en-US" dirty="0" err="1"/>
              <a:t>yazarlar.yazar_adi</a:t>
            </a:r>
            <a:br>
              <a:rPr lang="en-US" dirty="0"/>
            </a:br>
            <a:r>
              <a:rPr lang="en-US" b="1" dirty="0"/>
              <a:t>FROM </a:t>
            </a:r>
            <a:r>
              <a:rPr lang="en-US" dirty="0" err="1"/>
              <a:t>kitaplar</a:t>
            </a:r>
            <a:br>
              <a:rPr lang="en-US" dirty="0"/>
            </a:br>
            <a:r>
              <a:rPr lang="en-US" b="1" dirty="0"/>
              <a:t>RIGHT JOIN</a:t>
            </a:r>
            <a:r>
              <a:rPr lang="en-US" dirty="0"/>
              <a:t> </a:t>
            </a:r>
            <a:r>
              <a:rPr lang="en-US" dirty="0" err="1"/>
              <a:t>yazarlar</a:t>
            </a:r>
            <a:r>
              <a:rPr lang="en-US" dirty="0"/>
              <a:t> </a:t>
            </a:r>
            <a:r>
              <a:rPr lang="en-US" b="1" dirty="0"/>
              <a:t>ON </a:t>
            </a:r>
            <a:r>
              <a:rPr lang="en-US" dirty="0" err="1"/>
              <a:t>yazarlar.id</a:t>
            </a:r>
            <a:r>
              <a:rPr lang="en-US" dirty="0"/>
              <a:t> = </a:t>
            </a:r>
            <a:r>
              <a:rPr lang="en-US" dirty="0" err="1"/>
              <a:t>kitaplar.yazarid</a:t>
            </a:r>
            <a:endParaRPr lang="tr-TR" sz="2200" dirty="0">
              <a:solidFill>
                <a:schemeClr val="bg1">
                  <a:lumMod val="10000"/>
                </a:schemeClr>
              </a:solidFill>
            </a:endParaRPr>
          </a:p>
        </p:txBody>
      </p:sp>
      <p:sp>
        <p:nvSpPr>
          <p:cNvPr id="4" name="Dikdörtgen 3">
            <a:extLst>
              <a:ext uri="{FF2B5EF4-FFF2-40B4-BE49-F238E27FC236}">
                <a16:creationId xmlns:a16="http://schemas.microsoft.com/office/drawing/2014/main" id="{42C784FB-2509-40AB-B711-45B2593138E4}"/>
              </a:ext>
            </a:extLst>
          </p:cNvPr>
          <p:cNvSpPr/>
          <p:nvPr/>
        </p:nvSpPr>
        <p:spPr>
          <a:xfrm>
            <a:off x="851452" y="1204159"/>
            <a:ext cx="8497957" cy="369332"/>
          </a:xfrm>
          <a:prstGeom prst="rect">
            <a:avLst/>
          </a:prstGeom>
        </p:spPr>
        <p:txBody>
          <a:bodyPr wrap="square">
            <a:spAutoFit/>
          </a:bodyPr>
          <a:lstStyle/>
          <a:p>
            <a:pPr algn="just"/>
            <a:r>
              <a:rPr lang="tr-TR" dirty="0"/>
              <a:t>RIGHT-JOIN Örneği</a:t>
            </a:r>
          </a:p>
        </p:txBody>
      </p:sp>
      <p:sp>
        <p:nvSpPr>
          <p:cNvPr id="11" name="Rectangle 10">
            <a:extLst>
              <a:ext uri="{FF2B5EF4-FFF2-40B4-BE49-F238E27FC236}">
                <a16:creationId xmlns:a16="http://schemas.microsoft.com/office/drawing/2014/main" id="{A56C9ACE-E562-E545-A3CE-1B2CF60880A2}"/>
              </a:ext>
            </a:extLst>
          </p:cNvPr>
          <p:cNvSpPr/>
          <p:nvPr/>
        </p:nvSpPr>
        <p:spPr>
          <a:xfrm>
            <a:off x="838199" y="3271330"/>
            <a:ext cx="10269512" cy="880369"/>
          </a:xfrm>
          <a:prstGeom prst="rect">
            <a:avLst/>
          </a:prstGeom>
        </p:spPr>
        <p:txBody>
          <a:bodyPr wrap="square">
            <a:spAutoFit/>
          </a:bodyPr>
          <a:lstStyle/>
          <a:p>
            <a:pPr algn="just">
              <a:lnSpc>
                <a:spcPct val="150000"/>
              </a:lnSpc>
              <a:spcAft>
                <a:spcPts val="0"/>
              </a:spcAft>
            </a:pPr>
            <a:r>
              <a:rPr lang="tr-TR" b="1" dirty="0">
                <a:latin typeface="Calibri" panose="020F0502020204030204" pitchFamily="34" charset="0"/>
                <a:ea typeface="Calibri" panose="020F0502020204030204" pitchFamily="34" charset="0"/>
                <a:cs typeface="Times New Roman" panose="02020603050405020304" pitchFamily="18" charset="0"/>
              </a:rPr>
              <a:t>Sorgu Sonucu: </a:t>
            </a:r>
            <a:r>
              <a:rPr lang="tr-TR" dirty="0"/>
              <a:t>Görüldüğü gibi sağda yer alan yazarlar tablosunun tamamını sonuç olarak aldı ve yazara karşılık gelen bir kitap bulunmadıysa ilgili alanın değerini </a:t>
            </a:r>
            <a:r>
              <a:rPr lang="tr-TR" b="1" dirty="0"/>
              <a:t>“</a:t>
            </a:r>
            <a:r>
              <a:rPr lang="tr-TR" b="1" dirty="0" err="1"/>
              <a:t>null</a:t>
            </a:r>
            <a:r>
              <a:rPr lang="tr-TR" b="1" dirty="0"/>
              <a:t>”</a:t>
            </a:r>
            <a:r>
              <a:rPr lang="tr-TR" dirty="0"/>
              <a:t> olarak atadı.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8576B2C6-9386-B843-9AC5-4F603B341D79}"/>
              </a:ext>
            </a:extLst>
          </p:cNvPr>
          <p:cNvSpPr>
            <a:spLocks noGrp="1"/>
          </p:cNvSpPr>
          <p:nvPr>
            <p:ph type="title"/>
          </p:nvPr>
        </p:nvSpPr>
        <p:spPr>
          <a:xfrm>
            <a:off x="838199" y="698910"/>
            <a:ext cx="10634472" cy="545627"/>
          </a:xfrm>
        </p:spPr>
        <p:txBody>
          <a:bodyPr>
            <a:normAutofit fontScale="90000"/>
          </a:bodyPr>
          <a:lstStyle/>
          <a:p>
            <a:r>
              <a:rPr lang="tr-TR" dirty="0"/>
              <a:t>T-SQL Örnekleri</a:t>
            </a:r>
          </a:p>
        </p:txBody>
      </p:sp>
      <p:graphicFrame>
        <p:nvGraphicFramePr>
          <p:cNvPr id="13" name="6 Tablo">
            <a:extLst>
              <a:ext uri="{FF2B5EF4-FFF2-40B4-BE49-F238E27FC236}">
                <a16:creationId xmlns:a16="http://schemas.microsoft.com/office/drawing/2014/main" id="{B38D6EF4-FCF2-2840-91ED-55AB40218D38}"/>
              </a:ext>
            </a:extLst>
          </p:cNvPr>
          <p:cNvGraphicFramePr>
            <a:graphicFrameLocks noGrp="1"/>
          </p:cNvGraphicFramePr>
          <p:nvPr/>
        </p:nvGraphicFramePr>
        <p:xfrm>
          <a:off x="851452" y="4353000"/>
          <a:ext cx="4006179" cy="1532840"/>
        </p:xfrm>
        <a:graphic>
          <a:graphicData uri="http://schemas.openxmlformats.org/drawingml/2006/table">
            <a:tbl>
              <a:tblPr firstRow="1" bandRow="1">
                <a:tableStyleId>{5C22544A-7EE6-4342-B048-85BDC9FD1C3A}</a:tableStyleId>
              </a:tblPr>
              <a:tblGrid>
                <a:gridCol w="2056453">
                  <a:extLst>
                    <a:ext uri="{9D8B030D-6E8A-4147-A177-3AD203B41FA5}">
                      <a16:colId xmlns:a16="http://schemas.microsoft.com/office/drawing/2014/main" val="20001"/>
                    </a:ext>
                  </a:extLst>
                </a:gridCol>
                <a:gridCol w="1949726">
                  <a:extLst>
                    <a:ext uri="{9D8B030D-6E8A-4147-A177-3AD203B41FA5}">
                      <a16:colId xmlns:a16="http://schemas.microsoft.com/office/drawing/2014/main" val="2129235384"/>
                    </a:ext>
                  </a:extLst>
                </a:gridCol>
              </a:tblGrid>
              <a:tr h="435596">
                <a:tc>
                  <a:txBody>
                    <a:bodyPr/>
                    <a:lstStyle/>
                    <a:p>
                      <a:r>
                        <a:rPr lang="tr-TR" sz="1800" dirty="0" err="1"/>
                        <a:t>kitap_adi</a:t>
                      </a:r>
                      <a:endParaRPr lang="tr-TR" sz="1800" dirty="0"/>
                    </a:p>
                  </a:txBody>
                  <a:tcPr marL="91439" marR="91439" marT="45714" marB="45714"/>
                </a:tc>
                <a:tc>
                  <a:txBody>
                    <a:bodyPr/>
                    <a:lstStyle/>
                    <a:p>
                      <a:r>
                        <a:rPr lang="tr-TR" sz="1800" dirty="0" err="1"/>
                        <a:t>yazar_adi</a:t>
                      </a:r>
                      <a:endParaRPr lang="tr-TR" sz="1800" dirty="0"/>
                    </a:p>
                  </a:txBody>
                  <a:tcPr marL="91439" marR="91439" marT="45714" marB="45714"/>
                </a:tc>
                <a:extLst>
                  <a:ext uri="{0D108BD9-81ED-4DB2-BD59-A6C34878D82A}">
                    <a16:rowId xmlns:a16="http://schemas.microsoft.com/office/drawing/2014/main" val="10000"/>
                  </a:ext>
                </a:extLst>
              </a:tr>
              <a:tr h="0">
                <a:tc>
                  <a:txBody>
                    <a:bodyPr/>
                    <a:lstStyle/>
                    <a:p>
                      <a:r>
                        <a:rPr lang="tr-TR" sz="1800" dirty="0"/>
                        <a:t>Satranç</a:t>
                      </a:r>
                    </a:p>
                  </a:txBody>
                  <a:tcPr marL="91439" marR="91439" marT="45714" marB="45714"/>
                </a:tc>
                <a:tc>
                  <a:txBody>
                    <a:bodyPr/>
                    <a:lstStyle/>
                    <a:p>
                      <a:pPr algn="l"/>
                      <a:r>
                        <a:rPr lang="tr-TR" dirty="0"/>
                        <a:t>Stefan</a:t>
                      </a:r>
                    </a:p>
                  </a:txBody>
                  <a:tcPr marL="91439" marR="91439" marT="45714" marB="45714"/>
                </a:tc>
                <a:extLst>
                  <a:ext uri="{0D108BD9-81ED-4DB2-BD59-A6C34878D82A}">
                    <a16:rowId xmlns:a16="http://schemas.microsoft.com/office/drawing/2014/main" val="10001"/>
                  </a:ext>
                </a:extLst>
              </a:tr>
              <a:tr h="248909">
                <a:tc>
                  <a:txBody>
                    <a:bodyPr/>
                    <a:lstStyle/>
                    <a:p>
                      <a:r>
                        <a:rPr lang="en-US" sz="1800" b="0" i="0" kern="1200" dirty="0" err="1">
                          <a:solidFill>
                            <a:schemeClr val="dk1"/>
                          </a:solidFill>
                          <a:effectLst/>
                          <a:latin typeface="+mn-lt"/>
                          <a:ea typeface="+mn-ea"/>
                          <a:cs typeface="+mn-cs"/>
                        </a:rPr>
                        <a:t>Sineklerin</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Tanrısı</a:t>
                      </a:r>
                      <a:endParaRPr lang="tr-TR" sz="1800" dirty="0"/>
                    </a:p>
                  </a:txBody>
                  <a:tcPr marL="91439" marR="91439" marT="45714" marB="45714"/>
                </a:tc>
                <a:tc>
                  <a:txBody>
                    <a:bodyPr/>
                    <a:lstStyle/>
                    <a:p>
                      <a:r>
                        <a:rPr lang="tr-TR" sz="1800" dirty="0"/>
                        <a:t>William</a:t>
                      </a:r>
                    </a:p>
                  </a:txBody>
                  <a:tcPr marL="91439" marR="91439" marT="45714" marB="45714"/>
                </a:tc>
                <a:extLst>
                  <a:ext uri="{0D108BD9-81ED-4DB2-BD59-A6C34878D82A}">
                    <a16:rowId xmlns:a16="http://schemas.microsoft.com/office/drawing/2014/main" val="10002"/>
                  </a:ext>
                </a:extLst>
              </a:tr>
              <a:tr h="248909">
                <a:tc>
                  <a:txBody>
                    <a:bodyPr/>
                    <a:lstStyle/>
                    <a:p>
                      <a:r>
                        <a:rPr lang="tr-TR" sz="1800" dirty="0" err="1"/>
                        <a:t>null</a:t>
                      </a:r>
                      <a:endParaRPr lang="tr-TR" sz="1800" dirty="0"/>
                    </a:p>
                  </a:txBody>
                  <a:tcPr marL="91439" marR="91439" marT="45714" marB="45714"/>
                </a:tc>
                <a:tc>
                  <a:txBody>
                    <a:bodyPr/>
                    <a:lstStyle/>
                    <a:p>
                      <a:r>
                        <a:rPr lang="tr-TR" sz="1800" dirty="0"/>
                        <a:t>George </a:t>
                      </a:r>
                      <a:r>
                        <a:rPr lang="tr-TR" sz="1800" dirty="0" err="1"/>
                        <a:t>Orwell</a:t>
                      </a:r>
                      <a:endParaRPr lang="tr-TR" sz="1800" dirty="0"/>
                    </a:p>
                  </a:txBody>
                  <a:tcPr marL="91439" marR="91439" marT="45714" marB="45714"/>
                </a:tc>
                <a:extLst>
                  <a:ext uri="{0D108BD9-81ED-4DB2-BD59-A6C34878D82A}">
                    <a16:rowId xmlns:a16="http://schemas.microsoft.com/office/drawing/2014/main" val="1376821025"/>
                  </a:ext>
                </a:extLst>
              </a:tr>
            </a:tbl>
          </a:graphicData>
        </a:graphic>
      </p:graphicFrame>
    </p:spTree>
    <p:extLst>
      <p:ext uri="{BB962C8B-B14F-4D97-AF65-F5344CB8AC3E}">
        <p14:creationId xmlns:p14="http://schemas.microsoft.com/office/powerpoint/2010/main" val="1812240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8" y="1825624"/>
            <a:ext cx="10634471" cy="4221607"/>
          </a:xfrm>
        </p:spPr>
        <p:txBody>
          <a:bodyPr>
            <a:normAutofit/>
          </a:bodyPr>
          <a:lstStyle/>
          <a:p>
            <a:pPr marL="0" indent="0" algn="just">
              <a:lnSpc>
                <a:spcPct val="150000"/>
              </a:lnSpc>
              <a:buNone/>
            </a:pPr>
            <a:r>
              <a:rPr lang="tr-TR" dirty="0"/>
              <a:t>İlişkili </a:t>
            </a:r>
            <a:r>
              <a:rPr lang="tr-TR" dirty="0" err="1"/>
              <a:t>veritabanlarında</a:t>
            </a:r>
            <a:r>
              <a:rPr lang="tr-TR" dirty="0"/>
              <a:t> “</a:t>
            </a:r>
            <a:r>
              <a:rPr lang="tr-TR" dirty="0" err="1"/>
              <a:t>join</a:t>
            </a:r>
            <a:r>
              <a:rPr lang="tr-TR" dirty="0"/>
              <a:t>” cümleleri çok işe yarar, ve genellikle “</a:t>
            </a:r>
            <a:r>
              <a:rPr lang="tr-TR" dirty="0" err="1"/>
              <a:t>inner</a:t>
            </a:r>
            <a:r>
              <a:rPr lang="tr-TR" dirty="0"/>
              <a:t> </a:t>
            </a:r>
            <a:r>
              <a:rPr lang="tr-TR" dirty="0" err="1"/>
              <a:t>join</a:t>
            </a:r>
            <a:r>
              <a:rPr lang="tr-TR" dirty="0"/>
              <a:t>” pek çok kez kullanılır. </a:t>
            </a:r>
          </a:p>
          <a:p>
            <a:pPr marL="0" indent="0" algn="just">
              <a:lnSpc>
                <a:spcPct val="150000"/>
              </a:lnSpc>
              <a:buNone/>
            </a:pPr>
            <a:r>
              <a:rPr lang="tr-TR" dirty="0"/>
              <a:t>LEFT JOIN ile RIGHT JOIN birbirlerine benzerler, sadece biri soldaki, diğeri sağdaki tablonun tamamını alır ve yukarıdaki örnekte olduğu gibi, eğer ilgili yazarın her hangi bir kitabı yoksa, geri döndürdüğü değerlerde “</a:t>
            </a:r>
            <a:r>
              <a:rPr lang="tr-TR" dirty="0" err="1"/>
              <a:t>null</a:t>
            </a:r>
            <a:r>
              <a:rPr lang="tr-TR" dirty="0"/>
              <a:t>” kelimesine rastlanır.</a:t>
            </a:r>
            <a:endParaRPr lang="tr-TR" dirty="0">
              <a:solidFill>
                <a:schemeClr val="bg1">
                  <a:lumMod val="10000"/>
                </a:schemeClr>
              </a:solidFill>
            </a:endParaRPr>
          </a:p>
        </p:txBody>
      </p:sp>
      <p:sp>
        <p:nvSpPr>
          <p:cNvPr id="9" name="Dikdörtgen 3">
            <a:extLst>
              <a:ext uri="{FF2B5EF4-FFF2-40B4-BE49-F238E27FC236}">
                <a16:creationId xmlns:a16="http://schemas.microsoft.com/office/drawing/2014/main" id="{BAC3605B-DF0E-4845-ADA7-C2F5A15A0FE5}"/>
              </a:ext>
            </a:extLst>
          </p:cNvPr>
          <p:cNvSpPr/>
          <p:nvPr/>
        </p:nvSpPr>
        <p:spPr>
          <a:xfrm>
            <a:off x="851452" y="1204159"/>
            <a:ext cx="8497957" cy="369332"/>
          </a:xfrm>
          <a:prstGeom prst="rect">
            <a:avLst/>
          </a:prstGeom>
        </p:spPr>
        <p:txBody>
          <a:bodyPr wrap="square">
            <a:spAutoFit/>
          </a:bodyPr>
          <a:lstStyle/>
          <a:p>
            <a:pPr algn="just"/>
            <a:r>
              <a:rPr lang="tr-TR" dirty="0"/>
              <a:t>LEFT-JOIN ve RIGHT-JOIN Arasındaki Farklar</a:t>
            </a:r>
          </a:p>
        </p:txBody>
      </p:sp>
      <p:sp>
        <p:nvSpPr>
          <p:cNvPr id="10" name="Title 1">
            <a:extLst>
              <a:ext uri="{FF2B5EF4-FFF2-40B4-BE49-F238E27FC236}">
                <a16:creationId xmlns:a16="http://schemas.microsoft.com/office/drawing/2014/main" id="{30CBBB57-8EA4-244E-AE6F-6A95ABFCAD4E}"/>
              </a:ext>
            </a:extLst>
          </p:cNvPr>
          <p:cNvSpPr>
            <a:spLocks noGrp="1"/>
          </p:cNvSpPr>
          <p:nvPr>
            <p:ph type="title"/>
          </p:nvPr>
        </p:nvSpPr>
        <p:spPr>
          <a:xfrm>
            <a:off x="838199" y="698910"/>
            <a:ext cx="10634472" cy="545627"/>
          </a:xfrm>
        </p:spPr>
        <p:txBody>
          <a:bodyPr>
            <a:normAutofit fontScale="90000"/>
          </a:bodyPr>
          <a:lstStyle/>
          <a:p>
            <a:r>
              <a:rPr lang="tr-TR" dirty="0"/>
              <a:t>T-SQL Örnekleri</a:t>
            </a:r>
          </a:p>
        </p:txBody>
      </p:sp>
    </p:spTree>
    <p:extLst>
      <p:ext uri="{BB962C8B-B14F-4D97-AF65-F5344CB8AC3E}">
        <p14:creationId xmlns:p14="http://schemas.microsoft.com/office/powerpoint/2010/main" val="3934334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8" y="1825624"/>
            <a:ext cx="10634471" cy="4221607"/>
          </a:xfrm>
        </p:spPr>
        <p:txBody>
          <a:bodyPr>
            <a:normAutofit fontScale="77500" lnSpcReduction="20000"/>
          </a:bodyPr>
          <a:lstStyle/>
          <a:p>
            <a:pPr marL="0" indent="0" algn="just">
              <a:lnSpc>
                <a:spcPct val="150000"/>
              </a:lnSpc>
              <a:buNone/>
            </a:pPr>
            <a:r>
              <a:rPr lang="tr-TR" dirty="0"/>
              <a:t>Case örneklerinde birden fazla koşul belirtebildiğimiz gibi bu örnekte else ile de bunların dışında kalan koşullara bir adlandırma tanımlayabiliriz.</a:t>
            </a:r>
          </a:p>
          <a:p>
            <a:pPr marL="0" indent="0" algn="just">
              <a:lnSpc>
                <a:spcPct val="150000"/>
              </a:lnSpc>
              <a:buNone/>
            </a:pPr>
            <a:r>
              <a:rPr lang="tr-TR" b="1" dirty="0">
                <a:solidFill>
                  <a:schemeClr val="bg1">
                    <a:lumMod val="10000"/>
                  </a:schemeClr>
                </a:solidFill>
              </a:rPr>
              <a:t>Örneğin: </a:t>
            </a:r>
            <a:r>
              <a:rPr lang="tr-TR" dirty="0">
                <a:solidFill>
                  <a:schemeClr val="bg1">
                    <a:lumMod val="10000"/>
                  </a:schemeClr>
                </a:solidFill>
              </a:rPr>
              <a:t>Bir e-ticaret sitesi veri tabanı olsun bu veri tabanında bir çok Türkiye’nin her yerine kargo gönderildiğini düşünelim ve ihtiyacımız olan bilgi şu şekilde olsun. </a:t>
            </a:r>
          </a:p>
          <a:p>
            <a:pPr marL="0" indent="0" algn="just">
              <a:lnSpc>
                <a:spcPct val="150000"/>
              </a:lnSpc>
              <a:buNone/>
            </a:pPr>
            <a:r>
              <a:rPr lang="tr-TR" dirty="0">
                <a:solidFill>
                  <a:schemeClr val="bg1">
                    <a:lumMod val="10000"/>
                  </a:schemeClr>
                </a:solidFill>
              </a:rPr>
              <a:t>İstanbul ve çevresi = Marmara Bölgesi.</a:t>
            </a:r>
          </a:p>
          <a:p>
            <a:pPr marL="0" indent="0" algn="just">
              <a:lnSpc>
                <a:spcPct val="150000"/>
              </a:lnSpc>
              <a:buNone/>
            </a:pPr>
            <a:r>
              <a:rPr lang="tr-TR" dirty="0">
                <a:solidFill>
                  <a:schemeClr val="bg1">
                    <a:lumMod val="10000"/>
                  </a:schemeClr>
                </a:solidFill>
              </a:rPr>
              <a:t>İzmir ve çevresi = Ege Bölgesi</a:t>
            </a:r>
          </a:p>
          <a:p>
            <a:pPr marL="0" indent="0" algn="just">
              <a:lnSpc>
                <a:spcPct val="150000"/>
              </a:lnSpc>
              <a:buNone/>
            </a:pPr>
            <a:r>
              <a:rPr lang="tr-TR" dirty="0">
                <a:solidFill>
                  <a:schemeClr val="bg1">
                    <a:lumMod val="10000"/>
                  </a:schemeClr>
                </a:solidFill>
              </a:rPr>
              <a:t>Diğer Şehirler = Diğerleri</a:t>
            </a:r>
          </a:p>
          <a:p>
            <a:pPr marL="0" indent="0" algn="just">
              <a:lnSpc>
                <a:spcPct val="150000"/>
              </a:lnSpc>
              <a:buNone/>
            </a:pPr>
            <a:r>
              <a:rPr lang="tr-TR" dirty="0">
                <a:solidFill>
                  <a:schemeClr val="bg1">
                    <a:lumMod val="10000"/>
                  </a:schemeClr>
                </a:solidFill>
              </a:rPr>
              <a:t>Olacak şekilde sorgumuzu oluşturalım.</a:t>
            </a:r>
          </a:p>
        </p:txBody>
      </p:sp>
      <p:sp>
        <p:nvSpPr>
          <p:cNvPr id="9" name="Dikdörtgen 3">
            <a:extLst>
              <a:ext uri="{FF2B5EF4-FFF2-40B4-BE49-F238E27FC236}">
                <a16:creationId xmlns:a16="http://schemas.microsoft.com/office/drawing/2014/main" id="{BAC3605B-DF0E-4845-ADA7-C2F5A15A0FE5}"/>
              </a:ext>
            </a:extLst>
          </p:cNvPr>
          <p:cNvSpPr/>
          <p:nvPr/>
        </p:nvSpPr>
        <p:spPr>
          <a:xfrm>
            <a:off x="851452" y="1204159"/>
            <a:ext cx="8497957" cy="369332"/>
          </a:xfrm>
          <a:prstGeom prst="rect">
            <a:avLst/>
          </a:prstGeom>
        </p:spPr>
        <p:txBody>
          <a:bodyPr wrap="square">
            <a:spAutoFit/>
          </a:bodyPr>
          <a:lstStyle/>
          <a:p>
            <a:pPr algn="just"/>
            <a:r>
              <a:rPr lang="tr-TR" dirty="0"/>
              <a:t>CASE Örneği WHEN - ELSE</a:t>
            </a:r>
          </a:p>
        </p:txBody>
      </p:sp>
      <p:sp>
        <p:nvSpPr>
          <p:cNvPr id="10" name="Title 1">
            <a:extLst>
              <a:ext uri="{FF2B5EF4-FFF2-40B4-BE49-F238E27FC236}">
                <a16:creationId xmlns:a16="http://schemas.microsoft.com/office/drawing/2014/main" id="{30CBBB57-8EA4-244E-AE6F-6A95ABFCAD4E}"/>
              </a:ext>
            </a:extLst>
          </p:cNvPr>
          <p:cNvSpPr>
            <a:spLocks noGrp="1"/>
          </p:cNvSpPr>
          <p:nvPr>
            <p:ph type="title"/>
          </p:nvPr>
        </p:nvSpPr>
        <p:spPr>
          <a:xfrm>
            <a:off x="838199" y="698910"/>
            <a:ext cx="10634472" cy="545627"/>
          </a:xfrm>
        </p:spPr>
        <p:txBody>
          <a:bodyPr>
            <a:normAutofit fontScale="90000"/>
          </a:bodyPr>
          <a:lstStyle/>
          <a:p>
            <a:r>
              <a:rPr lang="tr-TR" dirty="0"/>
              <a:t>T-SQL Örnekleri</a:t>
            </a:r>
          </a:p>
        </p:txBody>
      </p:sp>
    </p:spTree>
    <p:extLst>
      <p:ext uri="{BB962C8B-B14F-4D97-AF65-F5344CB8AC3E}">
        <p14:creationId xmlns:p14="http://schemas.microsoft.com/office/powerpoint/2010/main" val="278760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3">
            <a:extLst>
              <a:ext uri="{FF2B5EF4-FFF2-40B4-BE49-F238E27FC236}">
                <a16:creationId xmlns:a16="http://schemas.microsoft.com/office/drawing/2014/main" id="{BAC3605B-DF0E-4845-ADA7-C2F5A15A0FE5}"/>
              </a:ext>
            </a:extLst>
          </p:cNvPr>
          <p:cNvSpPr/>
          <p:nvPr/>
        </p:nvSpPr>
        <p:spPr>
          <a:xfrm>
            <a:off x="851452" y="1204159"/>
            <a:ext cx="8497957" cy="369332"/>
          </a:xfrm>
          <a:prstGeom prst="rect">
            <a:avLst/>
          </a:prstGeom>
        </p:spPr>
        <p:txBody>
          <a:bodyPr wrap="square">
            <a:spAutoFit/>
          </a:bodyPr>
          <a:lstStyle/>
          <a:p>
            <a:pPr algn="just"/>
            <a:r>
              <a:rPr lang="tr-TR" dirty="0"/>
              <a:t>CASE Örneği WHEN - ELSE</a:t>
            </a:r>
          </a:p>
        </p:txBody>
      </p:sp>
      <p:sp>
        <p:nvSpPr>
          <p:cNvPr id="10" name="Title 1">
            <a:extLst>
              <a:ext uri="{FF2B5EF4-FFF2-40B4-BE49-F238E27FC236}">
                <a16:creationId xmlns:a16="http://schemas.microsoft.com/office/drawing/2014/main" id="{30CBBB57-8EA4-244E-AE6F-6A95ABFCAD4E}"/>
              </a:ext>
            </a:extLst>
          </p:cNvPr>
          <p:cNvSpPr>
            <a:spLocks noGrp="1"/>
          </p:cNvSpPr>
          <p:nvPr>
            <p:ph type="title"/>
          </p:nvPr>
        </p:nvSpPr>
        <p:spPr>
          <a:xfrm>
            <a:off x="838199" y="698910"/>
            <a:ext cx="10634472" cy="545627"/>
          </a:xfrm>
        </p:spPr>
        <p:txBody>
          <a:bodyPr>
            <a:normAutofit fontScale="90000"/>
          </a:bodyPr>
          <a:lstStyle/>
          <a:p>
            <a:r>
              <a:rPr lang="tr-TR" dirty="0"/>
              <a:t>T-SQL Örnekleri</a:t>
            </a:r>
          </a:p>
        </p:txBody>
      </p:sp>
      <p:graphicFrame>
        <p:nvGraphicFramePr>
          <p:cNvPr id="7" name="6 Tablo">
            <a:extLst>
              <a:ext uri="{FF2B5EF4-FFF2-40B4-BE49-F238E27FC236}">
                <a16:creationId xmlns:a16="http://schemas.microsoft.com/office/drawing/2014/main" id="{1B02AF3B-A52A-164D-9240-4CF66705E5CA}"/>
              </a:ext>
            </a:extLst>
          </p:cNvPr>
          <p:cNvGraphicFramePr>
            <a:graphicFrameLocks noGrp="1"/>
          </p:cNvGraphicFramePr>
          <p:nvPr>
            <p:extLst>
              <p:ext uri="{D42A27DB-BD31-4B8C-83A1-F6EECF244321}">
                <p14:modId xmlns:p14="http://schemas.microsoft.com/office/powerpoint/2010/main" val="3392695945"/>
              </p:ext>
            </p:extLst>
          </p:nvPr>
        </p:nvGraphicFramePr>
        <p:xfrm>
          <a:off x="966943" y="2420819"/>
          <a:ext cx="4670363" cy="2995832"/>
        </p:xfrm>
        <a:graphic>
          <a:graphicData uri="http://schemas.openxmlformats.org/drawingml/2006/table">
            <a:tbl>
              <a:tblPr firstRow="1" bandRow="1">
                <a:tableStyleId>{5C22544A-7EE6-4342-B048-85BDC9FD1C3A}</a:tableStyleId>
              </a:tblPr>
              <a:tblGrid>
                <a:gridCol w="664184">
                  <a:extLst>
                    <a:ext uri="{9D8B030D-6E8A-4147-A177-3AD203B41FA5}">
                      <a16:colId xmlns:a16="http://schemas.microsoft.com/office/drawing/2014/main" val="20000"/>
                    </a:ext>
                  </a:extLst>
                </a:gridCol>
                <a:gridCol w="2056453">
                  <a:extLst>
                    <a:ext uri="{9D8B030D-6E8A-4147-A177-3AD203B41FA5}">
                      <a16:colId xmlns:a16="http://schemas.microsoft.com/office/drawing/2014/main" val="20001"/>
                    </a:ext>
                  </a:extLst>
                </a:gridCol>
                <a:gridCol w="1949726">
                  <a:extLst>
                    <a:ext uri="{9D8B030D-6E8A-4147-A177-3AD203B41FA5}">
                      <a16:colId xmlns:a16="http://schemas.microsoft.com/office/drawing/2014/main" val="2129235384"/>
                    </a:ext>
                  </a:extLst>
                </a:gridCol>
              </a:tblGrid>
              <a:tr h="435596">
                <a:tc>
                  <a:txBody>
                    <a:bodyPr/>
                    <a:lstStyle/>
                    <a:p>
                      <a:r>
                        <a:rPr lang="tr-TR" sz="1800" dirty="0"/>
                        <a:t>No</a:t>
                      </a:r>
                    </a:p>
                  </a:txBody>
                  <a:tcPr marL="91439" marR="91439" marT="45714" marB="45714"/>
                </a:tc>
                <a:tc>
                  <a:txBody>
                    <a:bodyPr/>
                    <a:lstStyle/>
                    <a:p>
                      <a:r>
                        <a:rPr lang="tr-TR" sz="1800" dirty="0"/>
                        <a:t>Kargolar</a:t>
                      </a:r>
                    </a:p>
                  </a:txBody>
                  <a:tcPr marL="91439" marR="91439" marT="45714" marB="45714"/>
                </a:tc>
                <a:tc>
                  <a:txBody>
                    <a:bodyPr/>
                    <a:lstStyle/>
                    <a:p>
                      <a:r>
                        <a:rPr lang="tr-TR" sz="1800" dirty="0"/>
                        <a:t>Konum</a:t>
                      </a:r>
                    </a:p>
                  </a:txBody>
                  <a:tcPr marL="91439" marR="91439" marT="45714" marB="45714"/>
                </a:tc>
                <a:extLst>
                  <a:ext uri="{0D108BD9-81ED-4DB2-BD59-A6C34878D82A}">
                    <a16:rowId xmlns:a16="http://schemas.microsoft.com/office/drawing/2014/main" val="10000"/>
                  </a:ext>
                </a:extLst>
              </a:tr>
              <a:tr h="0">
                <a:tc>
                  <a:txBody>
                    <a:bodyPr/>
                    <a:lstStyle/>
                    <a:p>
                      <a:r>
                        <a:rPr lang="tr-TR" sz="1800" dirty="0"/>
                        <a:t>1</a:t>
                      </a:r>
                    </a:p>
                  </a:txBody>
                  <a:tcPr marL="91439" marR="91439" marT="45714" marB="45714"/>
                </a:tc>
                <a:tc>
                  <a:txBody>
                    <a:bodyPr/>
                    <a:lstStyle/>
                    <a:p>
                      <a:r>
                        <a:rPr lang="tr-TR" sz="1800" dirty="0"/>
                        <a:t>Kargo 1</a:t>
                      </a:r>
                    </a:p>
                  </a:txBody>
                  <a:tcPr marL="91439" marR="91439" marT="45714" marB="45714"/>
                </a:tc>
                <a:tc>
                  <a:txBody>
                    <a:bodyPr/>
                    <a:lstStyle/>
                    <a:p>
                      <a:pPr algn="l"/>
                      <a:r>
                        <a:rPr lang="tr-TR" dirty="0"/>
                        <a:t>İzmir</a:t>
                      </a:r>
                    </a:p>
                  </a:txBody>
                  <a:tcPr marL="91439" marR="91439" marT="45714" marB="45714"/>
                </a:tc>
                <a:extLst>
                  <a:ext uri="{0D108BD9-81ED-4DB2-BD59-A6C34878D82A}">
                    <a16:rowId xmlns:a16="http://schemas.microsoft.com/office/drawing/2014/main" val="10001"/>
                  </a:ext>
                </a:extLst>
              </a:tr>
              <a:tr h="248909">
                <a:tc>
                  <a:txBody>
                    <a:bodyPr/>
                    <a:lstStyle/>
                    <a:p>
                      <a:r>
                        <a:rPr lang="tr-TR" sz="1800" dirty="0"/>
                        <a:t>2</a:t>
                      </a:r>
                    </a:p>
                  </a:txBody>
                  <a:tcPr marL="91439" marR="91439" marT="45714" marB="45714"/>
                </a:tc>
                <a:tc>
                  <a:txBody>
                    <a:bodyPr/>
                    <a:lstStyle/>
                    <a:p>
                      <a:r>
                        <a:rPr lang="en-US" sz="1800" b="0" i="0" kern="1200" dirty="0" err="1">
                          <a:solidFill>
                            <a:schemeClr val="dk1"/>
                          </a:solidFill>
                          <a:effectLst/>
                          <a:latin typeface="+mn-lt"/>
                          <a:ea typeface="+mn-ea"/>
                          <a:cs typeface="+mn-cs"/>
                        </a:rPr>
                        <a:t>Kargo</a:t>
                      </a:r>
                      <a:r>
                        <a:rPr lang="en-US" sz="1800" b="0" i="0" kern="1200" dirty="0">
                          <a:solidFill>
                            <a:schemeClr val="dk1"/>
                          </a:solidFill>
                          <a:effectLst/>
                          <a:latin typeface="+mn-lt"/>
                          <a:ea typeface="+mn-ea"/>
                          <a:cs typeface="+mn-cs"/>
                        </a:rPr>
                        <a:t> 2</a:t>
                      </a:r>
                      <a:endParaRPr lang="tr-TR" sz="1800" dirty="0"/>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Manisa</a:t>
                      </a:r>
                    </a:p>
                  </a:txBody>
                  <a:tcPr marL="91439" marR="91439" marT="45714" marB="45714"/>
                </a:tc>
                <a:extLst>
                  <a:ext uri="{0D108BD9-81ED-4DB2-BD59-A6C34878D82A}">
                    <a16:rowId xmlns:a16="http://schemas.microsoft.com/office/drawing/2014/main" val="10002"/>
                  </a:ext>
                </a:extLst>
              </a:tr>
              <a:tr h="248909">
                <a:tc>
                  <a:txBody>
                    <a:bodyPr/>
                    <a:lstStyle/>
                    <a:p>
                      <a:r>
                        <a:rPr lang="tr-TR" sz="1800" dirty="0"/>
                        <a:t>3</a:t>
                      </a:r>
                    </a:p>
                  </a:txBody>
                  <a:tcPr marL="91439" marR="91439" marT="45714" marB="45714"/>
                </a:tc>
                <a:tc>
                  <a:txBody>
                    <a:bodyPr/>
                    <a:lstStyle/>
                    <a:p>
                      <a:r>
                        <a:rPr lang="tr-TR" sz="1800" dirty="0"/>
                        <a:t>Kargo 3</a:t>
                      </a:r>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Kütahya</a:t>
                      </a:r>
                    </a:p>
                  </a:txBody>
                  <a:tcPr marL="91439" marR="91439" marT="45714" marB="45714"/>
                </a:tc>
                <a:extLst>
                  <a:ext uri="{0D108BD9-81ED-4DB2-BD59-A6C34878D82A}">
                    <a16:rowId xmlns:a16="http://schemas.microsoft.com/office/drawing/2014/main" val="3585521722"/>
                  </a:ext>
                </a:extLst>
              </a:tr>
              <a:tr h="248909">
                <a:tc>
                  <a:txBody>
                    <a:bodyPr/>
                    <a:lstStyle/>
                    <a:p>
                      <a:r>
                        <a:rPr lang="tr-TR" sz="1800" dirty="0"/>
                        <a:t>4</a:t>
                      </a:r>
                    </a:p>
                  </a:txBody>
                  <a:tcPr marL="91439" marR="91439" marT="45714" marB="45714"/>
                </a:tc>
                <a:tc>
                  <a:txBody>
                    <a:bodyPr/>
                    <a:lstStyle/>
                    <a:p>
                      <a:r>
                        <a:rPr lang="tr-TR" sz="1800" dirty="0"/>
                        <a:t>Kargo 4</a:t>
                      </a:r>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Bursa</a:t>
                      </a:r>
                    </a:p>
                  </a:txBody>
                  <a:tcPr marL="91439" marR="91439" marT="45714" marB="45714"/>
                </a:tc>
                <a:extLst>
                  <a:ext uri="{0D108BD9-81ED-4DB2-BD59-A6C34878D82A}">
                    <a16:rowId xmlns:a16="http://schemas.microsoft.com/office/drawing/2014/main" val="3926977426"/>
                  </a:ext>
                </a:extLst>
              </a:tr>
              <a:tr h="248909">
                <a:tc>
                  <a:txBody>
                    <a:bodyPr/>
                    <a:lstStyle/>
                    <a:p>
                      <a:r>
                        <a:rPr lang="tr-TR" sz="1800" dirty="0"/>
                        <a:t>5</a:t>
                      </a:r>
                    </a:p>
                  </a:txBody>
                  <a:tcPr marL="91439" marR="91439" marT="45714" marB="45714"/>
                </a:tc>
                <a:tc>
                  <a:txBody>
                    <a:bodyPr/>
                    <a:lstStyle/>
                    <a:p>
                      <a:r>
                        <a:rPr lang="tr-TR" sz="1800" dirty="0"/>
                        <a:t>Kargo 5</a:t>
                      </a:r>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İstanbul</a:t>
                      </a:r>
                    </a:p>
                  </a:txBody>
                  <a:tcPr marL="91439" marR="91439" marT="45714" marB="45714"/>
                </a:tc>
                <a:extLst>
                  <a:ext uri="{0D108BD9-81ED-4DB2-BD59-A6C34878D82A}">
                    <a16:rowId xmlns:a16="http://schemas.microsoft.com/office/drawing/2014/main" val="1136772230"/>
                  </a:ext>
                </a:extLst>
              </a:tr>
              <a:tr h="248909">
                <a:tc>
                  <a:txBody>
                    <a:bodyPr/>
                    <a:lstStyle/>
                    <a:p>
                      <a:r>
                        <a:rPr lang="tr-TR" sz="1800" dirty="0"/>
                        <a:t>6</a:t>
                      </a:r>
                    </a:p>
                  </a:txBody>
                  <a:tcPr marL="91439" marR="91439" marT="45714" marB="45714"/>
                </a:tc>
                <a:tc>
                  <a:txBody>
                    <a:bodyPr/>
                    <a:lstStyle/>
                    <a:p>
                      <a:r>
                        <a:rPr lang="tr-TR" sz="1800" dirty="0"/>
                        <a:t>Kargo 6</a:t>
                      </a:r>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Kars</a:t>
                      </a:r>
                    </a:p>
                  </a:txBody>
                  <a:tcPr marL="91439" marR="91439" marT="45714" marB="45714"/>
                </a:tc>
                <a:extLst>
                  <a:ext uri="{0D108BD9-81ED-4DB2-BD59-A6C34878D82A}">
                    <a16:rowId xmlns:a16="http://schemas.microsoft.com/office/drawing/2014/main" val="1143446591"/>
                  </a:ext>
                </a:extLst>
              </a:tr>
              <a:tr h="248909">
                <a:tc>
                  <a:txBody>
                    <a:bodyPr/>
                    <a:lstStyle/>
                    <a:p>
                      <a:r>
                        <a:rPr lang="tr-TR" sz="1800" dirty="0"/>
                        <a:t>7</a:t>
                      </a:r>
                    </a:p>
                  </a:txBody>
                  <a:tcPr marL="91439" marR="91439" marT="45714" marB="45714"/>
                </a:tc>
                <a:tc>
                  <a:txBody>
                    <a:bodyPr/>
                    <a:lstStyle/>
                    <a:p>
                      <a:r>
                        <a:rPr lang="tr-TR" sz="1800" dirty="0"/>
                        <a:t>Kargo 7</a:t>
                      </a:r>
                    </a:p>
                  </a:txBody>
                  <a:tcPr marL="91439" marR="91439"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Hatay</a:t>
                      </a:r>
                    </a:p>
                  </a:txBody>
                  <a:tcPr marL="91439" marR="91439" marT="45714" marB="45714"/>
                </a:tc>
                <a:extLst>
                  <a:ext uri="{0D108BD9-81ED-4DB2-BD59-A6C34878D82A}">
                    <a16:rowId xmlns:a16="http://schemas.microsoft.com/office/drawing/2014/main" val="2753777276"/>
                  </a:ext>
                </a:extLst>
              </a:tr>
            </a:tbl>
          </a:graphicData>
        </a:graphic>
      </p:graphicFrame>
      <p:sp>
        <p:nvSpPr>
          <p:cNvPr id="8" name="Rectangle 7">
            <a:extLst>
              <a:ext uri="{FF2B5EF4-FFF2-40B4-BE49-F238E27FC236}">
                <a16:creationId xmlns:a16="http://schemas.microsoft.com/office/drawing/2014/main" id="{A514D5C2-C2B6-C04E-BCA5-142541EE9BA1}"/>
              </a:ext>
            </a:extLst>
          </p:cNvPr>
          <p:cNvSpPr/>
          <p:nvPr/>
        </p:nvSpPr>
        <p:spPr>
          <a:xfrm>
            <a:off x="914188" y="1912184"/>
            <a:ext cx="2400465" cy="464871"/>
          </a:xfrm>
          <a:prstGeom prst="rect">
            <a:avLst/>
          </a:prstGeom>
        </p:spPr>
        <p:txBody>
          <a:bodyPr wrap="none">
            <a:spAutoFit/>
          </a:bodyPr>
          <a:lstStyle/>
          <a:p>
            <a:pPr algn="just">
              <a:lnSpc>
                <a:spcPct val="150000"/>
              </a:lnSpc>
              <a:spcAft>
                <a:spcPts val="0"/>
              </a:spcAft>
            </a:pPr>
            <a:r>
              <a:rPr lang="tr-TR" b="1" dirty="0">
                <a:latin typeface="Calibri" panose="020F0502020204030204" pitchFamily="34" charset="0"/>
                <a:ea typeface="Calibri" panose="020F0502020204030204" pitchFamily="34" charset="0"/>
                <a:cs typeface="Times New Roman" panose="02020603050405020304" pitchFamily="18" charset="0"/>
              </a:rPr>
              <a:t>Tablo Adı: </a:t>
            </a:r>
            <a:r>
              <a:rPr lang="tr-TR" dirty="0" err="1">
                <a:latin typeface="Calibri" panose="020F0502020204030204" pitchFamily="34" charset="0"/>
                <a:ea typeface="Calibri" panose="020F0502020204030204" pitchFamily="34" charset="0"/>
                <a:cs typeface="Times New Roman" panose="02020603050405020304" pitchFamily="18" charset="0"/>
              </a:rPr>
              <a:t>dbo.kargolar</a:t>
            </a:r>
            <a:endParaRPr lang="en-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52C6EEA-F586-8447-BD86-44BDFE756353}"/>
              </a:ext>
            </a:extLst>
          </p:cNvPr>
          <p:cNvSpPr/>
          <p:nvPr/>
        </p:nvSpPr>
        <p:spPr>
          <a:xfrm>
            <a:off x="5829349" y="2365568"/>
            <a:ext cx="5643322" cy="3648819"/>
          </a:xfrm>
          <a:prstGeom prst="rect">
            <a:avLst/>
          </a:prstGeom>
        </p:spPr>
        <p:txBody>
          <a:bodyPr wrap="square">
            <a:spAutoFit/>
          </a:bodyPr>
          <a:lstStyle/>
          <a:p>
            <a:pPr algn="just">
              <a:lnSpc>
                <a:spcPct val="150000"/>
              </a:lnSpc>
              <a:spcAft>
                <a:spcPts val="0"/>
              </a:spcAft>
            </a:pPr>
            <a:r>
              <a:rPr lang="tr-TR" b="1" dirty="0">
                <a:latin typeface="Consolas" panose="020B0609020204030204" pitchFamily="49" charset="0"/>
                <a:ea typeface="Calibri" panose="020F0502020204030204" pitchFamily="34" charset="0"/>
                <a:cs typeface="Consolas" panose="020B0609020204030204" pitchFamily="49" charset="0"/>
              </a:rPr>
              <a:t>SELECT Konum Case = [Bölgeler]</a:t>
            </a:r>
            <a:endParaRPr lang="en-TR" sz="1600" dirty="0">
              <a:latin typeface="Consolas" panose="020B0609020204030204" pitchFamily="49" charset="0"/>
              <a:ea typeface="Calibri" panose="020F0502020204030204" pitchFamily="34" charset="0"/>
              <a:cs typeface="Consolas" panose="020B0609020204030204" pitchFamily="49" charset="0"/>
            </a:endParaRPr>
          </a:p>
          <a:p>
            <a:pPr algn="just">
              <a:lnSpc>
                <a:spcPct val="150000"/>
              </a:lnSpc>
              <a:spcAft>
                <a:spcPts val="0"/>
              </a:spcAft>
            </a:pPr>
            <a:r>
              <a:rPr lang="tr-TR" b="1" dirty="0">
                <a:latin typeface="Consolas" panose="020B0609020204030204" pitchFamily="49" charset="0"/>
                <a:ea typeface="Calibri" panose="020F0502020204030204" pitchFamily="34" charset="0"/>
                <a:cs typeface="Consolas" panose="020B0609020204030204" pitchFamily="49" charset="0"/>
              </a:rPr>
              <a:t>WHEN 'İZMİR' THEN 'EGE Bölgesi'</a:t>
            </a:r>
            <a:endParaRPr lang="en-TR" sz="1600" dirty="0">
              <a:latin typeface="Consolas" panose="020B0609020204030204" pitchFamily="49" charset="0"/>
              <a:ea typeface="Calibri" panose="020F0502020204030204" pitchFamily="34" charset="0"/>
              <a:cs typeface="Consolas" panose="020B0609020204030204" pitchFamily="49" charset="0"/>
            </a:endParaRPr>
          </a:p>
          <a:p>
            <a:pPr algn="just">
              <a:lnSpc>
                <a:spcPct val="150000"/>
              </a:lnSpc>
              <a:spcAft>
                <a:spcPts val="0"/>
              </a:spcAft>
            </a:pPr>
            <a:r>
              <a:rPr lang="tr-TR" b="1" dirty="0">
                <a:latin typeface="Consolas" panose="020B0609020204030204" pitchFamily="49" charset="0"/>
                <a:ea typeface="Calibri" panose="020F0502020204030204" pitchFamily="34" charset="0"/>
                <a:cs typeface="Consolas" panose="020B0609020204030204" pitchFamily="49" charset="0"/>
              </a:rPr>
              <a:t>WHEN 'Manisa' THEN 'EGE Bölgesi</a:t>
            </a:r>
            <a:r>
              <a:rPr lang="tr-TR" sz="1600" b="1" dirty="0">
                <a:latin typeface="Calibri" panose="020F0502020204030204" pitchFamily="34" charset="0"/>
                <a:ea typeface="Calibri" panose="020F0502020204030204" pitchFamily="34" charset="0"/>
                <a:cs typeface="Times New Roman" panose="02020603050405020304" pitchFamily="18" charset="0"/>
              </a:rPr>
              <a:t> '</a:t>
            </a:r>
            <a:endParaRPr lang="tr-TR" sz="1600" b="1" dirty="0">
              <a:latin typeface="Consolas" panose="020B0609020204030204" pitchFamily="49" charset="0"/>
              <a:ea typeface="Calibri" panose="020F0502020204030204" pitchFamily="34" charset="0"/>
              <a:cs typeface="Consolas" panose="020B0609020204030204" pitchFamily="49" charset="0"/>
            </a:endParaRPr>
          </a:p>
          <a:p>
            <a:pPr algn="just">
              <a:lnSpc>
                <a:spcPct val="150000"/>
              </a:lnSpc>
              <a:spcAft>
                <a:spcPts val="0"/>
              </a:spcAft>
            </a:pPr>
            <a:r>
              <a:rPr lang="tr-TR" sz="1600" b="1" dirty="0">
                <a:latin typeface="Consolas" panose="020B0609020204030204" pitchFamily="49" charset="0"/>
                <a:ea typeface="Calibri" panose="020F0502020204030204" pitchFamily="34" charset="0"/>
                <a:cs typeface="Consolas" panose="020B0609020204030204" pitchFamily="49" charset="0"/>
              </a:rPr>
              <a:t>WHEN </a:t>
            </a:r>
            <a:r>
              <a:rPr lang="tr-TR" sz="1600" b="1" dirty="0">
                <a:latin typeface="Calibri" panose="020F0502020204030204" pitchFamily="34" charset="0"/>
                <a:ea typeface="Calibri" panose="020F0502020204030204" pitchFamily="34" charset="0"/>
                <a:cs typeface="Times New Roman" panose="02020603050405020304" pitchFamily="18" charset="0"/>
              </a:rPr>
              <a:t>'</a:t>
            </a:r>
            <a:r>
              <a:rPr lang="tr-TR" sz="1600" b="1" dirty="0">
                <a:latin typeface="Consolas" panose="020B0609020204030204" pitchFamily="49" charset="0"/>
                <a:ea typeface="Calibri" panose="020F0502020204030204" pitchFamily="34" charset="0"/>
                <a:cs typeface="Consolas" panose="020B0609020204030204" pitchFamily="49" charset="0"/>
              </a:rPr>
              <a:t>Kütahya' THEN 'EGE Bölgesi</a:t>
            </a:r>
            <a:r>
              <a:rPr lang="tr-TR" sz="1600" b="1"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600" b="1" dirty="0">
                <a:latin typeface="Consolas" panose="020B0609020204030204" pitchFamily="49" charset="0"/>
                <a:ea typeface="Calibri" panose="020F0502020204030204" pitchFamily="34" charset="0"/>
                <a:cs typeface="Consolas" panose="020B0609020204030204" pitchFamily="49" charset="0"/>
              </a:rPr>
              <a:t>WHEN 'İstanbul' THEN 'Marmara Bölgesi</a:t>
            </a:r>
            <a:r>
              <a:rPr lang="tr-TR" sz="1600" b="1"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50000"/>
              </a:lnSpc>
            </a:pPr>
            <a:r>
              <a:rPr lang="tr-TR" sz="1600" b="1" dirty="0">
                <a:latin typeface="Consolas" panose="020B0609020204030204" pitchFamily="49" charset="0"/>
                <a:ea typeface="Calibri" panose="020F0502020204030204" pitchFamily="34" charset="0"/>
                <a:cs typeface="Consolas" panose="020B0609020204030204" pitchFamily="49" charset="0"/>
              </a:rPr>
              <a:t>WHEN 'Bursa' THEN 'Marmara Bölgesi</a:t>
            </a:r>
            <a:r>
              <a:rPr lang="tr-TR" sz="1600" b="1"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50000"/>
              </a:lnSpc>
            </a:pPr>
            <a:r>
              <a:rPr lang="tr-TR" b="1" dirty="0">
                <a:latin typeface="Consolas" panose="020B0609020204030204" pitchFamily="49" charset="0"/>
                <a:ea typeface="Calibri" panose="020F0502020204030204" pitchFamily="34" charset="0"/>
                <a:cs typeface="Consolas" panose="020B0609020204030204" pitchFamily="49" charset="0"/>
              </a:rPr>
              <a:t>ELSE 'Diğer Bölgeler'</a:t>
            </a:r>
          </a:p>
          <a:p>
            <a:pPr algn="just">
              <a:lnSpc>
                <a:spcPct val="150000"/>
              </a:lnSpc>
            </a:pPr>
            <a:r>
              <a:rPr lang="tr-TR" b="1" dirty="0">
                <a:latin typeface="Consolas" panose="020B0609020204030204" pitchFamily="49" charset="0"/>
                <a:ea typeface="Calibri" panose="020F0502020204030204" pitchFamily="34" charset="0"/>
                <a:cs typeface="Consolas" panose="020B0609020204030204" pitchFamily="49" charset="0"/>
              </a:rPr>
              <a:t>END</a:t>
            </a:r>
            <a:endParaRPr lang="en-TR" sz="1600" dirty="0">
              <a:latin typeface="Consolas" panose="020B0609020204030204" pitchFamily="49" charset="0"/>
              <a:ea typeface="Calibri" panose="020F0502020204030204" pitchFamily="34" charset="0"/>
              <a:cs typeface="Consolas" panose="020B0609020204030204" pitchFamily="49" charset="0"/>
            </a:endParaRPr>
          </a:p>
          <a:p>
            <a:pPr algn="just">
              <a:lnSpc>
                <a:spcPct val="150000"/>
              </a:lnSpc>
              <a:spcAft>
                <a:spcPts val="0"/>
              </a:spcAft>
            </a:pPr>
            <a:r>
              <a:rPr lang="tr-TR" b="1" dirty="0">
                <a:latin typeface="Consolas" panose="020B0609020204030204" pitchFamily="49" charset="0"/>
                <a:ea typeface="Calibri" panose="020F0502020204030204" pitchFamily="34" charset="0"/>
                <a:cs typeface="Consolas" panose="020B0609020204030204" pitchFamily="49" charset="0"/>
              </a:rPr>
              <a:t>FROM DBO.KARGOLAR</a:t>
            </a:r>
            <a:endParaRPr lang="en-TR" sz="1600" dirty="0">
              <a:effectLst/>
              <a:latin typeface="Consolas" panose="020B0609020204030204" pitchFamily="49" charset="0"/>
              <a:ea typeface="Calibri" panose="020F0502020204030204" pitchFamily="34" charset="0"/>
              <a:cs typeface="Consolas" panose="020B0609020204030204" pitchFamily="49" charset="0"/>
            </a:endParaRPr>
          </a:p>
        </p:txBody>
      </p:sp>
      <p:sp>
        <p:nvSpPr>
          <p:cNvPr id="11" name="Rectangle 10">
            <a:extLst>
              <a:ext uri="{FF2B5EF4-FFF2-40B4-BE49-F238E27FC236}">
                <a16:creationId xmlns:a16="http://schemas.microsoft.com/office/drawing/2014/main" id="{7BFA656B-BD89-4F4E-B3DB-182E2B1E2E3F}"/>
              </a:ext>
            </a:extLst>
          </p:cNvPr>
          <p:cNvSpPr/>
          <p:nvPr/>
        </p:nvSpPr>
        <p:spPr>
          <a:xfrm>
            <a:off x="5829349" y="1996236"/>
            <a:ext cx="2339102" cy="369332"/>
          </a:xfrm>
          <a:prstGeom prst="rect">
            <a:avLst/>
          </a:prstGeom>
        </p:spPr>
        <p:txBody>
          <a:bodyPr wrap="none">
            <a:spAutoFit/>
          </a:bodyPr>
          <a:lstStyle/>
          <a:p>
            <a:r>
              <a:rPr lang="tr-TR" b="1" dirty="0"/>
              <a:t>Çalıştırılacak Sorgu</a:t>
            </a:r>
            <a:endParaRPr lang="en-TR" b="1" dirty="0"/>
          </a:p>
        </p:txBody>
      </p:sp>
    </p:spTree>
    <p:extLst>
      <p:ext uri="{BB962C8B-B14F-4D97-AF65-F5344CB8AC3E}">
        <p14:creationId xmlns:p14="http://schemas.microsoft.com/office/powerpoint/2010/main" val="2660184729"/>
      </p:ext>
    </p:extLst>
  </p:cSld>
  <p:clrMapOvr>
    <a:masterClrMapping/>
  </p:clrMapOvr>
</p:sld>
</file>

<file path=ppt/theme/theme1.xml><?xml version="1.0" encoding="utf-8"?>
<a:theme xmlns:a="http://schemas.openxmlformats.org/drawingml/2006/main" name="Office Theme">
  <a:themeElements>
    <a:clrScheme name="Custom 69">
      <a:dk1>
        <a:srgbClr val="262626"/>
      </a:dk1>
      <a:lt1>
        <a:srgbClr val="F2F2F2"/>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TotalTime>
  <Words>1212</Words>
  <Application>Microsoft Macintosh PowerPoint</Application>
  <PresentationFormat>Widescreen</PresentationFormat>
  <Paragraphs>275</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Consolas</vt:lpstr>
      <vt:lpstr>Source Sans Pro</vt:lpstr>
      <vt:lpstr>Office Theme</vt:lpstr>
      <vt:lpstr>NİŞANTAŞI ÜNİVERSİTESİ</vt:lpstr>
      <vt:lpstr>T-SQL Örnekleri</vt:lpstr>
      <vt:lpstr>T-SQL Örnekleri</vt:lpstr>
      <vt:lpstr>T-SQL Örnekleri</vt:lpstr>
      <vt:lpstr>T-SQL Örnekleri</vt:lpstr>
      <vt:lpstr>T-SQL Örnekleri</vt:lpstr>
      <vt:lpstr>T-SQL Örnekleri</vt:lpstr>
      <vt:lpstr>T-SQL Örnekleri</vt:lpstr>
      <vt:lpstr>T-SQL Örnekleri</vt:lpstr>
      <vt:lpstr>T-SQL Örnekleri</vt:lpstr>
      <vt:lpstr>T-SQL Örnekleri</vt:lpstr>
      <vt:lpstr>T-SQL Örnekleri</vt:lpstr>
      <vt:lpstr>T-SQL Örnekleri</vt:lpstr>
      <vt:lpstr>T-SQL Örnekleri</vt:lpstr>
      <vt:lpstr>T-SQL Örnekleri</vt:lpstr>
      <vt:lpstr>MS SQL T-SQL - Sorgular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NİŞANTAŞI ÜNİVERSİTESİ</dc:title>
  <dc:creator>NİŞANTAŞI ÜNİVERSİTESİ</dc:creator>
  <cp:lastModifiedBy>Alican HAZIR</cp:lastModifiedBy>
  <cp:revision>87</cp:revision>
  <dcterms:created xsi:type="dcterms:W3CDTF">2018-10-04T16:47:02Z</dcterms:created>
  <dcterms:modified xsi:type="dcterms:W3CDTF">2020-04-15T20:44:54Z</dcterms:modified>
</cp:coreProperties>
</file>