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24" r:id="rId5"/>
    <p:sldId id="2469" r:id="rId6"/>
    <p:sldId id="2608" r:id="rId7"/>
    <p:sldId id="2586" r:id="rId8"/>
    <p:sldId id="2612" r:id="rId9"/>
    <p:sldId id="2611" r:id="rId10"/>
    <p:sldId id="2613" r:id="rId11"/>
    <p:sldId id="2614" r:id="rId12"/>
    <p:sldId id="2615" r:id="rId13"/>
    <p:sldId id="2616" r:id="rId14"/>
    <p:sldId id="2617" r:id="rId15"/>
    <p:sldId id="2618" r:id="rId16"/>
    <p:sldId id="2619" r:id="rId17"/>
    <p:sldId id="2620" r:id="rId18"/>
    <p:sldId id="253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4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4" autoAdjust="0"/>
    <p:restoredTop sz="86193"/>
  </p:normalViewPr>
  <p:slideViewPr>
    <p:cSldViewPr snapToObjects="1" showGuides="1">
      <p:cViewPr varScale="1">
        <p:scale>
          <a:sx n="90" d="100"/>
          <a:sy n="90" d="100"/>
        </p:scale>
        <p:origin x="1256" y="160"/>
      </p:cViewPr>
      <p:guideLst>
        <p:guide orient="horz" pos="211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5A20B05-3EF6-814A-9352-62E039ECB3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E85D04-4475-5946-9C64-70D98FA937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7AE4C-85A3-5148-B50A-A6E2FBE0074F}" type="datetimeFigureOut">
              <a:rPr lang="tr-TR" smtClean="0"/>
              <a:t>23.04.2019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2C3EA-F617-CD41-82CF-15650C7906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513ACB-7FC2-6446-A162-07C2BA01B4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DF889-BAFE-A547-A955-9178A1BA81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6313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F439B-391B-4B41-826A-951FCF412C34}" type="datetimeFigureOut">
              <a:rPr lang="en-US" smtClean="0"/>
              <a:t>4/23/19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A0038-7055-434C-B6C4-B8C69565C6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64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647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8085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7391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1230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515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1119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212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987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713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298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205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88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878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256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35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49BF2D20-DAE2-42DC-9AB8-77B7B38D73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8200" y="0"/>
            <a:ext cx="11353800" cy="5791201"/>
          </a:xfrm>
          <a:custGeom>
            <a:avLst/>
            <a:gdLst>
              <a:gd name="connsiteX0" fmla="*/ 1 w 11353800"/>
              <a:gd name="connsiteY0" fmla="*/ 5791200 h 5791201"/>
              <a:gd name="connsiteX1" fmla="*/ 6662737 w 11353800"/>
              <a:gd name="connsiteY1" fmla="*/ 5791200 h 5791201"/>
              <a:gd name="connsiteX2" fmla="*/ 6662737 w 11353800"/>
              <a:gd name="connsiteY2" fmla="*/ 5791201 h 5791201"/>
              <a:gd name="connsiteX3" fmla="*/ 1 w 11353800"/>
              <a:gd name="connsiteY3" fmla="*/ 5791201 h 5791201"/>
              <a:gd name="connsiteX4" fmla="*/ 0 w 11353800"/>
              <a:gd name="connsiteY4" fmla="*/ 0 h 5791201"/>
              <a:gd name="connsiteX5" fmla="*/ 11353800 w 11353800"/>
              <a:gd name="connsiteY5" fmla="*/ 0 h 5791201"/>
              <a:gd name="connsiteX6" fmla="*/ 11353800 w 11353800"/>
              <a:gd name="connsiteY6" fmla="*/ 5791200 h 5791201"/>
              <a:gd name="connsiteX7" fmla="*/ 6662737 w 11353800"/>
              <a:gd name="connsiteY7" fmla="*/ 5791200 h 5791201"/>
              <a:gd name="connsiteX8" fmla="*/ 6662737 w 11353800"/>
              <a:gd name="connsiteY8" fmla="*/ 2531373 h 5791201"/>
              <a:gd name="connsiteX9" fmla="*/ 1 w 11353800"/>
              <a:gd name="connsiteY9" fmla="*/ 2531373 h 5791201"/>
              <a:gd name="connsiteX10" fmla="*/ 1 w 11353800"/>
              <a:gd name="connsiteY10" fmla="*/ 5791200 h 5791201"/>
              <a:gd name="connsiteX11" fmla="*/ 0 w 11353800"/>
              <a:gd name="connsiteY11" fmla="*/ 5791200 h 5791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53800" h="5791201">
                <a:moveTo>
                  <a:pt x="1" y="5791200"/>
                </a:moveTo>
                <a:lnTo>
                  <a:pt x="6662737" y="5791200"/>
                </a:lnTo>
                <a:lnTo>
                  <a:pt x="6662737" y="5791201"/>
                </a:lnTo>
                <a:lnTo>
                  <a:pt x="1" y="5791201"/>
                </a:lnTo>
                <a:close/>
                <a:moveTo>
                  <a:pt x="0" y="0"/>
                </a:moveTo>
                <a:lnTo>
                  <a:pt x="11353800" y="0"/>
                </a:lnTo>
                <a:lnTo>
                  <a:pt x="11353800" y="5791200"/>
                </a:lnTo>
                <a:lnTo>
                  <a:pt x="6662737" y="5791200"/>
                </a:lnTo>
                <a:lnTo>
                  <a:pt x="6662737" y="2531373"/>
                </a:lnTo>
                <a:lnTo>
                  <a:pt x="1" y="2531373"/>
                </a:lnTo>
                <a:lnTo>
                  <a:pt x="1" y="5791200"/>
                </a:lnTo>
                <a:lnTo>
                  <a:pt x="0" y="57912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655077"/>
            <a:ext cx="6548438" cy="2831323"/>
          </a:xfrm>
        </p:spPr>
        <p:txBody>
          <a:bodyPr anchor="b">
            <a:noAutofit/>
          </a:bodyPr>
          <a:lstStyle>
            <a:lvl1pPr>
              <a:defRPr sz="60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5486400"/>
            <a:ext cx="6548438" cy="304801"/>
          </a:xfrm>
        </p:spPr>
        <p:txBody>
          <a:bodyPr>
            <a:normAutofit/>
          </a:bodyPr>
          <a:lstStyle>
            <a:lvl1pPr marL="0" indent="0">
              <a:buNone/>
              <a:defRPr sz="1600" spc="300"/>
            </a:lvl1pPr>
          </a:lstStyle>
          <a:p>
            <a:pPr lvl="0"/>
            <a:r>
              <a:rPr lang="en-US" dirty="0"/>
              <a:t>WEBSITE GOES HERE</a:t>
            </a:r>
          </a:p>
        </p:txBody>
      </p:sp>
    </p:spTree>
    <p:extLst>
      <p:ext uri="{BB962C8B-B14F-4D97-AF65-F5344CB8AC3E}">
        <p14:creationId xmlns:p14="http://schemas.microsoft.com/office/powerpoint/2010/main" val="13994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BF98B-2743-4B47-AE32-9926CC2BF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6908B9-8BB9-5247-A9CC-EADBF62AB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85361"/>
            <a:ext cx="5157787" cy="430430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572680-8F07-DD43-A1EC-F836900FFE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885361"/>
            <a:ext cx="5183188" cy="430430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2532F2-B96C-DE47-9F25-34728C00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893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655077"/>
            <a:ext cx="6548438" cy="2831323"/>
          </a:xfrm>
        </p:spPr>
        <p:txBody>
          <a:bodyPr anchor="b">
            <a:noAutofit/>
          </a:bodyPr>
          <a:lstStyle>
            <a:lvl1pPr>
              <a:defRPr sz="60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B11A616-4D84-4BF3-86C7-9F1BBDAD3A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486400"/>
            <a:ext cx="6548438" cy="69758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42725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BA20-74C4-B146-8DF6-85C573E19D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8373" y="1488558"/>
            <a:ext cx="5445858" cy="270464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89FC2C-42AA-424F-9223-5F73B95D7C3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48373" y="4220187"/>
            <a:ext cx="5445858" cy="1223684"/>
          </a:xfrm>
        </p:spPr>
        <p:txBody>
          <a:bodyPr>
            <a:normAutofit/>
          </a:bodyPr>
          <a:lstStyle>
            <a:lvl1pPr marL="0" indent="0">
              <a:buNone/>
              <a:defRPr sz="1800" b="0" i="0" spc="300">
                <a:solidFill>
                  <a:schemeClr val="tx1"/>
                </a:solidFill>
                <a:latin typeface="+mn-lt"/>
                <a:cs typeface="Gill Sans Light" panose="020B0302020104020203" pitchFamily="34" charset="-79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4744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74535-13A9-914D-A6BC-97AFF2883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0"/>
            <a:ext cx="10896600" cy="89321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D75C1F3A-BBBB-2946-BF9D-CD1C4898C83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200" y="1690688"/>
            <a:ext cx="10896600" cy="48625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43A40995-514F-A74C-B120-F2ADB492062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914483"/>
            <a:ext cx="10896600" cy="6028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 spc="300">
                <a:solidFill>
                  <a:schemeClr val="tx2"/>
                </a:solidFill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SUBTITLE HERE</a:t>
            </a:r>
          </a:p>
        </p:txBody>
      </p:sp>
    </p:spTree>
    <p:extLst>
      <p:ext uri="{BB962C8B-B14F-4D97-AF65-F5344CB8AC3E}">
        <p14:creationId xmlns:p14="http://schemas.microsoft.com/office/powerpoint/2010/main" val="850829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6FC21-A32D-44DC-BED7-08CEBB3B90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/>
              <a:t>Add a footer</a:t>
            </a:r>
            <a:endParaRPr lang="en-ZA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B2B6249-6B58-2F44-83C2-208195C23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868896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1B3D6EB-0B4B-4C00-A78E-E618E038C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06353079-34E7-4CF0-8300-BCC1060B3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56322"/>
            <a:ext cx="3932237" cy="30126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6122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6FC21-A32D-44DC-BED7-08CEBB3B90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/>
              <a:t>Add a footer</a:t>
            </a:r>
            <a:endParaRPr lang="en-ZA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B2B6249-6B58-2F44-83C2-208195C23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868896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06353079-34E7-4CF0-8300-BCC1060B3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56322"/>
            <a:ext cx="3932237" cy="30126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04B7B3E-1EE1-4212-9F4F-0C7DC6C1584F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5180012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013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82597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69723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3EE4273-5B11-44D2-BB30-AB361AEA564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8200" y="0"/>
            <a:ext cx="11353800" cy="5791201"/>
          </a:xfrm>
          <a:custGeom>
            <a:avLst/>
            <a:gdLst>
              <a:gd name="connsiteX0" fmla="*/ 1 w 11353800"/>
              <a:gd name="connsiteY0" fmla="*/ 5791200 h 5791201"/>
              <a:gd name="connsiteX1" fmla="*/ 6662737 w 11353800"/>
              <a:gd name="connsiteY1" fmla="*/ 5791200 h 5791201"/>
              <a:gd name="connsiteX2" fmla="*/ 6662737 w 11353800"/>
              <a:gd name="connsiteY2" fmla="*/ 5791201 h 5791201"/>
              <a:gd name="connsiteX3" fmla="*/ 1 w 11353800"/>
              <a:gd name="connsiteY3" fmla="*/ 5791201 h 5791201"/>
              <a:gd name="connsiteX4" fmla="*/ 0 w 11353800"/>
              <a:gd name="connsiteY4" fmla="*/ 0 h 5791201"/>
              <a:gd name="connsiteX5" fmla="*/ 8012252 w 11353800"/>
              <a:gd name="connsiteY5" fmla="*/ 0 h 5791201"/>
              <a:gd name="connsiteX6" fmla="*/ 8012252 w 11353800"/>
              <a:gd name="connsiteY6" fmla="*/ 1892595 h 5791201"/>
              <a:gd name="connsiteX7" fmla="*/ 11353800 w 11353800"/>
              <a:gd name="connsiteY7" fmla="*/ 1892595 h 5791201"/>
              <a:gd name="connsiteX8" fmla="*/ 11353800 w 11353800"/>
              <a:gd name="connsiteY8" fmla="*/ 5791200 h 5791201"/>
              <a:gd name="connsiteX9" fmla="*/ 6662737 w 11353800"/>
              <a:gd name="connsiteY9" fmla="*/ 5791200 h 5791201"/>
              <a:gd name="connsiteX10" fmla="*/ 6662737 w 11353800"/>
              <a:gd name="connsiteY10" fmla="*/ 2531373 h 5791201"/>
              <a:gd name="connsiteX11" fmla="*/ 1 w 11353800"/>
              <a:gd name="connsiteY11" fmla="*/ 2531373 h 5791201"/>
              <a:gd name="connsiteX12" fmla="*/ 1 w 11353800"/>
              <a:gd name="connsiteY12" fmla="*/ 5791200 h 5791201"/>
              <a:gd name="connsiteX13" fmla="*/ 0 w 11353800"/>
              <a:gd name="connsiteY13" fmla="*/ 5791200 h 5791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353800" h="5791201">
                <a:moveTo>
                  <a:pt x="1" y="5791200"/>
                </a:moveTo>
                <a:lnTo>
                  <a:pt x="6662737" y="5791200"/>
                </a:lnTo>
                <a:lnTo>
                  <a:pt x="6662737" y="5791201"/>
                </a:lnTo>
                <a:lnTo>
                  <a:pt x="1" y="5791201"/>
                </a:lnTo>
                <a:close/>
                <a:moveTo>
                  <a:pt x="0" y="0"/>
                </a:moveTo>
                <a:lnTo>
                  <a:pt x="8012252" y="0"/>
                </a:lnTo>
                <a:lnTo>
                  <a:pt x="8012252" y="1892595"/>
                </a:lnTo>
                <a:lnTo>
                  <a:pt x="11353800" y="1892595"/>
                </a:lnTo>
                <a:lnTo>
                  <a:pt x="11353800" y="5791200"/>
                </a:lnTo>
                <a:lnTo>
                  <a:pt x="6662737" y="5791200"/>
                </a:lnTo>
                <a:lnTo>
                  <a:pt x="6662737" y="2531373"/>
                </a:lnTo>
                <a:lnTo>
                  <a:pt x="1" y="2531373"/>
                </a:lnTo>
                <a:lnTo>
                  <a:pt x="1" y="5791200"/>
                </a:lnTo>
                <a:lnTo>
                  <a:pt x="0" y="57912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1" y="3072985"/>
            <a:ext cx="6548438" cy="2413416"/>
          </a:xfrm>
        </p:spPr>
        <p:txBody>
          <a:bodyPr anchor="b">
            <a:noAutofit/>
          </a:bodyPr>
          <a:lstStyle>
            <a:lvl1pPr>
              <a:defRPr sz="60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5486401"/>
            <a:ext cx="6548439" cy="304800"/>
          </a:xfrm>
        </p:spPr>
        <p:txBody>
          <a:bodyPr>
            <a:normAutofit/>
          </a:bodyPr>
          <a:lstStyle>
            <a:lvl1pPr marL="0" indent="0">
              <a:buNone/>
              <a:defRPr sz="1600" spc="300"/>
            </a:lvl1pPr>
          </a:lstStyle>
          <a:p>
            <a:pPr lvl="0"/>
            <a:r>
              <a:rPr lang="en-US" dirty="0"/>
              <a:t>WEBSITE GOES HERE</a:t>
            </a:r>
          </a:p>
        </p:txBody>
      </p:sp>
    </p:spTree>
    <p:extLst>
      <p:ext uri="{BB962C8B-B14F-4D97-AF65-F5344CB8AC3E}">
        <p14:creationId xmlns:p14="http://schemas.microsoft.com/office/powerpoint/2010/main" val="150662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ivi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EA8FB924-7820-A342-A545-0DFCE2908E1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0"/>
            <a:ext cx="1136015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5451231 h 6858000"/>
              <a:gd name="connsiteX5" fmla="*/ 6277708 w 12192000"/>
              <a:gd name="connsiteY5" fmla="*/ 5451231 h 6858000"/>
              <a:gd name="connsiteX6" fmla="*/ 6277708 w 12192000"/>
              <a:gd name="connsiteY6" fmla="*/ 1481138 h 6858000"/>
              <a:gd name="connsiteX7" fmla="*/ 0 w 12192000"/>
              <a:gd name="connsiteY7" fmla="*/ 148113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5451231"/>
                </a:lnTo>
                <a:lnTo>
                  <a:pt x="6277708" y="5451231"/>
                </a:lnTo>
                <a:lnTo>
                  <a:pt x="6277708" y="1481138"/>
                </a:lnTo>
                <a:lnTo>
                  <a:pt x="0" y="1481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D6BA20-74C4-B146-8DF6-85C573E19D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8373" y="1488558"/>
            <a:ext cx="5445858" cy="270464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89FC2C-42AA-424F-9223-5F73B95D7C3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48373" y="4220187"/>
            <a:ext cx="5445858" cy="1223684"/>
          </a:xfrm>
        </p:spPr>
        <p:txBody>
          <a:bodyPr>
            <a:normAutofit/>
          </a:bodyPr>
          <a:lstStyle>
            <a:lvl1pPr marL="0" indent="0">
              <a:buNone/>
              <a:defRPr sz="1800" b="0" i="0" spc="300">
                <a:solidFill>
                  <a:schemeClr val="tx1"/>
                </a:solidFill>
                <a:latin typeface="+mn-lt"/>
                <a:cs typeface="Gill Sans Light" panose="020B0302020104020203" pitchFamily="34" charset="-79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273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80C00A69-6129-E54C-B138-69D96462CE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6682850 w 12192000"/>
              <a:gd name="connsiteY3" fmla="*/ 6858000 h 6858000"/>
              <a:gd name="connsiteX4" fmla="*/ 6682850 w 12192000"/>
              <a:gd name="connsiteY4" fmla="*/ 3259237 h 6858000"/>
              <a:gd name="connsiteX5" fmla="*/ 838200 w 12192000"/>
              <a:gd name="connsiteY5" fmla="*/ 3259237 h 6858000"/>
              <a:gd name="connsiteX6" fmla="*/ 8382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6682850" y="6858000"/>
                </a:lnTo>
                <a:lnTo>
                  <a:pt x="6682850" y="3259237"/>
                </a:lnTo>
                <a:lnTo>
                  <a:pt x="838200" y="3259237"/>
                </a:lnTo>
                <a:lnTo>
                  <a:pt x="838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985175C-7C48-9449-9A0A-088E9BCAE9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8373" y="3259237"/>
            <a:ext cx="5445858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44F669B5-8A24-5846-82A0-51E5506817F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48373" y="6138962"/>
            <a:ext cx="5445858" cy="580815"/>
          </a:xfrm>
        </p:spPr>
        <p:txBody>
          <a:bodyPr>
            <a:normAutofit/>
          </a:bodyPr>
          <a:lstStyle>
            <a:lvl1pPr marL="0" indent="0">
              <a:buNone/>
              <a:defRPr sz="1800" b="0" i="0" spc="300">
                <a:solidFill>
                  <a:schemeClr val="tx2"/>
                </a:solidFill>
                <a:latin typeface="+mn-lt"/>
                <a:cs typeface="Gill Sans Light" panose="020B0302020104020203" pitchFamily="34" charset="-79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41788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28737" y="786810"/>
            <a:ext cx="4008437" cy="1395208"/>
          </a:xfrm>
        </p:spPr>
        <p:txBody>
          <a:bodyPr lIns="0" anchor="b"/>
          <a:lstStyle/>
          <a:p>
            <a:r>
              <a:rPr lang="en-US" dirty="0"/>
              <a:t>TITLE GOES</a:t>
            </a:r>
            <a:br>
              <a:rPr lang="en-US" dirty="0"/>
            </a:br>
            <a:r>
              <a:rPr lang="en-US" dirty="0"/>
              <a:t>HERE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A80A15A-88F2-2144-8707-F31DD26C52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28738" y="3019352"/>
            <a:ext cx="4008437" cy="3099153"/>
          </a:xfrm>
        </p:spPr>
        <p:txBody>
          <a:bodyPr lIns="0">
            <a:normAutofit/>
          </a:bodyPr>
          <a:lstStyle>
            <a:lvl1pPr>
              <a:lnSpc>
                <a:spcPct val="150000"/>
              </a:lnSpc>
              <a:defRPr sz="1600" spc="0">
                <a:solidFill>
                  <a:schemeClr val="tx2"/>
                </a:solidFill>
              </a:defRPr>
            </a:lvl1pPr>
            <a:lvl2pPr>
              <a:lnSpc>
                <a:spcPct val="150000"/>
              </a:lnSpc>
              <a:defRPr sz="1400" spc="0">
                <a:solidFill>
                  <a:schemeClr val="tx2"/>
                </a:solidFill>
              </a:defRPr>
            </a:lvl2pPr>
            <a:lvl3pPr>
              <a:lnSpc>
                <a:spcPct val="150000"/>
              </a:lnSpc>
              <a:defRPr sz="1200" spc="0">
                <a:solidFill>
                  <a:schemeClr val="tx2"/>
                </a:solidFill>
              </a:defRPr>
            </a:lvl3pPr>
            <a:lvl4pPr>
              <a:lnSpc>
                <a:spcPct val="150000"/>
              </a:lnSpc>
              <a:defRPr sz="1100" spc="0">
                <a:solidFill>
                  <a:schemeClr val="tx2"/>
                </a:solidFill>
              </a:defRPr>
            </a:lvl4pPr>
            <a:lvl5pPr>
              <a:lnSpc>
                <a:spcPct val="150000"/>
              </a:lnSpc>
              <a:defRPr sz="1100" spc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6CAA743B-32D9-CE44-9E46-D38DB57EFA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28738" y="2247679"/>
            <a:ext cx="4008437" cy="602887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SUBTITLE HERE</a:t>
            </a:r>
          </a:p>
        </p:txBody>
      </p:sp>
    </p:spTree>
    <p:extLst>
      <p:ext uri="{BB962C8B-B14F-4D97-AF65-F5344CB8AC3E}">
        <p14:creationId xmlns:p14="http://schemas.microsoft.com/office/powerpoint/2010/main" val="383684983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6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838200" y="0"/>
            <a:ext cx="5257800" cy="68580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4615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9295395-4EC9-4A2A-A4BF-5B0E3F1E907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8200" y="0"/>
            <a:ext cx="11353800" cy="6858000"/>
          </a:xfrm>
          <a:custGeom>
            <a:avLst/>
            <a:gdLst>
              <a:gd name="connsiteX0" fmla="*/ 0 w 11353800"/>
              <a:gd name="connsiteY0" fmla="*/ 0 h 6858000"/>
              <a:gd name="connsiteX1" fmla="*/ 11353800 w 11353800"/>
              <a:gd name="connsiteY1" fmla="*/ 0 h 6858000"/>
              <a:gd name="connsiteX2" fmla="*/ 11353800 w 11353800"/>
              <a:gd name="connsiteY2" fmla="*/ 4947138 h 6858000"/>
              <a:gd name="connsiteX3" fmla="*/ 7133492 w 11353800"/>
              <a:gd name="connsiteY3" fmla="*/ 4947138 h 6858000"/>
              <a:gd name="connsiteX4" fmla="*/ 7133492 w 11353800"/>
              <a:gd name="connsiteY4" fmla="*/ 6858000 h 6858000"/>
              <a:gd name="connsiteX5" fmla="*/ 0 w 113538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53800" h="6858000">
                <a:moveTo>
                  <a:pt x="0" y="0"/>
                </a:moveTo>
                <a:lnTo>
                  <a:pt x="11353800" y="0"/>
                </a:lnTo>
                <a:lnTo>
                  <a:pt x="11353800" y="4947138"/>
                </a:lnTo>
                <a:lnTo>
                  <a:pt x="7133492" y="4947138"/>
                </a:lnTo>
                <a:lnTo>
                  <a:pt x="7133492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6DA884-7C48-8D49-9DFE-4CE990C95A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81989" y="5829950"/>
            <a:ext cx="3558320" cy="62865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Caption Goes Here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EFCCE50-D1A9-1249-AF64-BA06424C8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96179" y="5250600"/>
            <a:ext cx="3545503" cy="564335"/>
          </a:xfrm>
        </p:spPr>
        <p:txBody>
          <a:bodyPr>
            <a:normAutofit/>
          </a:bodyPr>
          <a:lstStyle>
            <a:lvl1pPr algn="ctr">
              <a:defRPr sz="2800"/>
            </a:lvl1pPr>
          </a:lstStyle>
          <a:p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56526201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838200" y="2627"/>
            <a:ext cx="11353799" cy="463136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5A2246-7A52-3649-8FE5-C14CAE4F551F}"/>
              </a:ext>
            </a:extLst>
          </p:cNvPr>
          <p:cNvSpPr/>
          <p:nvPr userDrawn="1"/>
        </p:nvSpPr>
        <p:spPr>
          <a:xfrm>
            <a:off x="877112" y="1968284"/>
            <a:ext cx="5118912" cy="4661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26EA67C-D6CD-904B-9211-B56EF682649F}"/>
              </a:ext>
            </a:extLst>
          </p:cNvPr>
          <p:cNvSpPr/>
          <p:nvPr userDrawn="1"/>
        </p:nvSpPr>
        <p:spPr>
          <a:xfrm>
            <a:off x="6612193" y="1968284"/>
            <a:ext cx="5118912" cy="4661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94B1A93-5100-5048-8230-09B3D176D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2100" y="2679700"/>
            <a:ext cx="4242611" cy="645001"/>
          </a:xfrm>
        </p:spPr>
        <p:txBody>
          <a:bodyPr anchor="ctr"/>
          <a:lstStyle>
            <a:lvl1pPr marL="0" indent="0">
              <a:buNone/>
              <a:defRPr sz="2400" b="1" i="0">
                <a:solidFill>
                  <a:schemeClr val="tx2"/>
                </a:solidFill>
                <a:latin typeface="+mj-lt"/>
                <a:cs typeface="Gill Sans" panose="020B0502020104020203" pitchFamily="34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8A037B8A-C781-9F40-A9F6-BCCD198DD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62100" y="3324700"/>
            <a:ext cx="4242611" cy="33046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66926CBF-E2B0-C44C-AD98-B15D17ADD5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67601" y="2679700"/>
            <a:ext cx="4072192" cy="645001"/>
          </a:xfrm>
        </p:spPr>
        <p:txBody>
          <a:bodyPr anchor="ctr"/>
          <a:lstStyle>
            <a:lvl1pPr marL="0" indent="0">
              <a:buNone/>
              <a:defRPr sz="2400" b="1" i="0">
                <a:solidFill>
                  <a:schemeClr val="tx2"/>
                </a:solidFill>
                <a:latin typeface="+mj-lt"/>
                <a:cs typeface="Gill Sans" panose="020B0502020104020203" pitchFamily="34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318A1595-1A86-304F-A361-B3E4B06837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67601" y="3324700"/>
            <a:ext cx="4072192" cy="33046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8DEFE0B-9B5C-734D-8394-A770FAA615B3}"/>
              </a:ext>
            </a:extLst>
          </p:cNvPr>
          <p:cNvSpPr/>
          <p:nvPr userDrawn="1"/>
        </p:nvSpPr>
        <p:spPr>
          <a:xfrm>
            <a:off x="838200" y="2679700"/>
            <a:ext cx="546100" cy="54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2390A6-F565-8844-A9B9-4C6ACB7857F5}"/>
              </a:ext>
            </a:extLst>
          </p:cNvPr>
          <p:cNvSpPr/>
          <p:nvPr userDrawn="1"/>
        </p:nvSpPr>
        <p:spPr>
          <a:xfrm>
            <a:off x="6742889" y="2679700"/>
            <a:ext cx="546100" cy="54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6674C34-BF58-4A21-BEE1-52BA2A5DB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176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3ADF8-C269-5D42-A626-BE35303B9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7CE01-A53E-894C-9672-25D8CB7D5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28E13-F6CA-9A4F-A3DD-2CEB2ED95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1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BF98B-2743-4B47-AE32-9926CC2BF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F824E8-8F6B-3D44-A59E-3179A03A7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6908B9-8BB9-5247-A9CC-EADBF62AB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7E1808-3255-6342-8F11-708C178C6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572680-8F07-DD43-A1EC-F836900FFE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2532F2-B96C-DE47-9F25-34728C00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76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F0FA98-2EE8-734A-95BB-A4637DCA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5A45B-F495-F641-AA7A-36292C3CC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27B26-65C5-5A4B-AAEC-70B3B5201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Shape 61">
            <a:extLst>
              <a:ext uri="{FF2B5EF4-FFF2-40B4-BE49-F238E27FC236}">
                <a16:creationId xmlns:a16="http://schemas.microsoft.com/office/drawing/2014/main" id="{EFA7F577-E691-D948-943E-8D25DFE256F5}"/>
              </a:ext>
            </a:extLst>
          </p:cNvPr>
          <p:cNvSpPr/>
          <p:nvPr userDrawn="1"/>
        </p:nvSpPr>
        <p:spPr>
          <a:xfrm rot="16200000">
            <a:off x="-387209" y="4350527"/>
            <a:ext cx="1612621" cy="28469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9050" tIns="19050" rIns="19050" bIns="19050" anchor="ctr">
            <a:spAutoFit/>
          </a:bodyPr>
          <a:lstStyle/>
          <a:p>
            <a:pPr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sz="1600" b="1" i="0" spc="0" dirty="0">
                <a:solidFill>
                  <a:schemeClr val="tx2"/>
                </a:solidFill>
                <a:latin typeface="+mj-lt"/>
                <a:cs typeface="Gill Sans" panose="020B0502020104020203" pitchFamily="34" charset="-79"/>
              </a:rPr>
              <a:t>ALİCAN HAZIR</a:t>
            </a:r>
          </a:p>
        </p:txBody>
      </p:sp>
      <p:sp>
        <p:nvSpPr>
          <p:cNvPr id="16" name="Shape 62">
            <a:extLst>
              <a:ext uri="{FF2B5EF4-FFF2-40B4-BE49-F238E27FC236}">
                <a16:creationId xmlns:a16="http://schemas.microsoft.com/office/drawing/2014/main" id="{2C8F251E-BB08-9D42-8813-D3CD1AE6AF9A}"/>
              </a:ext>
            </a:extLst>
          </p:cNvPr>
          <p:cNvSpPr/>
          <p:nvPr userDrawn="1"/>
        </p:nvSpPr>
        <p:spPr>
          <a:xfrm flipV="1">
            <a:off x="419100" y="798384"/>
            <a:ext cx="1" cy="2188805"/>
          </a:xfrm>
          <a:prstGeom prst="line">
            <a:avLst/>
          </a:prstGeom>
          <a:ln w="3810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17" name="Shape 42">
            <a:extLst>
              <a:ext uri="{FF2B5EF4-FFF2-40B4-BE49-F238E27FC236}">
                <a16:creationId xmlns:a16="http://schemas.microsoft.com/office/drawing/2014/main" id="{3890D1E5-941D-C642-A000-669C7923941B}"/>
              </a:ext>
            </a:extLst>
          </p:cNvPr>
          <p:cNvSpPr txBox="1">
            <a:spLocks/>
          </p:cNvSpPr>
          <p:nvPr userDrawn="1"/>
        </p:nvSpPr>
        <p:spPr>
          <a:xfrm>
            <a:off x="158397" y="77222"/>
            <a:ext cx="521406" cy="24765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C1C0B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6CB4B4D-7CA3-9044-876B-883B54F8677D}" type="slidenum">
              <a:rPr lang="en-US" sz="1050" smtClean="0">
                <a:solidFill>
                  <a:schemeClr val="tx2"/>
                </a:solidFill>
              </a:rPr>
              <a:pPr algn="ctr"/>
              <a:t>‹#›</a:t>
            </a:fld>
            <a:endParaRPr lang="en-US" sz="1050" dirty="0">
              <a:solidFill>
                <a:schemeClr val="tx2"/>
              </a:solidFill>
            </a:endParaRPr>
          </a:p>
        </p:txBody>
      </p:sp>
      <p:sp>
        <p:nvSpPr>
          <p:cNvPr id="19" name="Shape 61">
            <a:extLst>
              <a:ext uri="{FF2B5EF4-FFF2-40B4-BE49-F238E27FC236}">
                <a16:creationId xmlns:a16="http://schemas.microsoft.com/office/drawing/2014/main" id="{B3E93633-ABFF-9C4A-BBE4-734B074DB938}"/>
              </a:ext>
            </a:extLst>
          </p:cNvPr>
          <p:cNvSpPr/>
          <p:nvPr userDrawn="1"/>
        </p:nvSpPr>
        <p:spPr>
          <a:xfrm>
            <a:off x="129758" y="5998559"/>
            <a:ext cx="479298" cy="71558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9050" tIns="19050" rIns="19050" bIns="19050" anchor="ctr">
            <a:spAutoFit/>
          </a:bodyPr>
          <a:lstStyle/>
          <a:p>
            <a:pPr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sz="4400" b="1" i="0" spc="0" dirty="0">
                <a:solidFill>
                  <a:schemeClr val="tx2"/>
                </a:solidFill>
                <a:latin typeface="+mj-lt"/>
                <a:cs typeface="Gill Sans" panose="020B0502020104020203" pitchFamily="34" charset="-79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05073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51" r:id="rId2"/>
    <p:sldLayoutId id="2147483674" r:id="rId3"/>
    <p:sldLayoutId id="2147483660" r:id="rId4"/>
    <p:sldLayoutId id="2147483670" r:id="rId5"/>
    <p:sldLayoutId id="2147483669" r:id="rId6"/>
    <p:sldLayoutId id="2147483664" r:id="rId7"/>
    <p:sldLayoutId id="2147483650" r:id="rId8"/>
    <p:sldLayoutId id="2147483653" r:id="rId9"/>
    <p:sldLayoutId id="2147483680" r:id="rId10"/>
    <p:sldLayoutId id="2147483678" r:id="rId11"/>
    <p:sldLayoutId id="2147483679" r:id="rId12"/>
    <p:sldLayoutId id="2147483675" r:id="rId13"/>
    <p:sldLayoutId id="2147483681" r:id="rId14"/>
    <p:sldLayoutId id="2147483682" r:id="rId15"/>
    <p:sldLayoutId id="2147483671" r:id="rId16"/>
    <p:sldLayoutId id="2147483677" r:id="rId17"/>
    <p:sldLayoutId id="2147483676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150">
          <a:solidFill>
            <a:schemeClr val="tx2"/>
          </a:solidFill>
          <a:latin typeface="Montserrat" pitchFamily="2" charset="77"/>
          <a:ea typeface="+mj-ea"/>
          <a:cs typeface="Gill Sans" panose="020B0502020104020203" pitchFamily="34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2"/>
          </a:solidFill>
          <a:latin typeface="Raleway" panose="020B0503030101060003" pitchFamily="34" charset="77"/>
          <a:ea typeface="+mn-ea"/>
          <a:cs typeface="Gill Sans Light" panose="020B0302020104020203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2"/>
          </a:solidFill>
          <a:latin typeface="Raleway" panose="020B0503030101060003" pitchFamily="34" charset="77"/>
          <a:ea typeface="+mn-ea"/>
          <a:cs typeface="Gill Sans Light" panose="020B0302020104020203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2"/>
          </a:solidFill>
          <a:latin typeface="Raleway" panose="020B0503030101060003" pitchFamily="34" charset="77"/>
          <a:ea typeface="+mn-ea"/>
          <a:cs typeface="Gill Sans Light" panose="020B0302020104020203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2"/>
          </a:solidFill>
          <a:latin typeface="Raleway" panose="020B0503030101060003" pitchFamily="34" charset="77"/>
          <a:ea typeface="+mn-ea"/>
          <a:cs typeface="Gill Sans Light" panose="020B0302020104020203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2"/>
          </a:solidFill>
          <a:latin typeface="Raleway" panose="020B0503030101060003" pitchFamily="34" charset="77"/>
          <a:ea typeface="+mn-ea"/>
          <a:cs typeface="Gill Sans Light" panose="020B0302020104020203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28" userDrawn="1">
          <p15:clr>
            <a:srgbClr val="F26B43"/>
          </p15:clr>
        </p15:guide>
        <p15:guide id="2" orient="horz" pos="4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g"/><Relationship Id="rId7" Type="http://schemas.openxmlformats.org/officeDocument/2006/relationships/image" Target="../media/image9.sv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01ABD-7339-4C70-82A3-696BE8EF1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84985"/>
            <a:ext cx="6548438" cy="1152128"/>
          </a:xfrm>
        </p:spPr>
        <p:txBody>
          <a:bodyPr/>
          <a:lstStyle/>
          <a:p>
            <a:r>
              <a:rPr lang="en-US" sz="4400" dirty="0">
                <a:latin typeface="Montserrat" pitchFamily="2" charset="77"/>
              </a:rPr>
              <a:t>WEB PROGRAMLAMA</a:t>
            </a:r>
            <a:br>
              <a:rPr lang="en-US" sz="4400" dirty="0">
                <a:latin typeface="Montserrat" pitchFamily="2" charset="77"/>
              </a:rPr>
            </a:br>
            <a:r>
              <a:rPr lang="en-US" sz="4400" dirty="0">
                <a:latin typeface="Montserrat" pitchFamily="2" charset="77"/>
              </a:rPr>
              <a:t>ANALİZİ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49EBC96-F2B6-43D3-A761-898E1D269BC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4581128"/>
            <a:ext cx="6548438" cy="1872208"/>
          </a:xfrm>
        </p:spPr>
        <p:txBody>
          <a:bodyPr>
            <a:normAutofit/>
          </a:bodyPr>
          <a:lstStyle/>
          <a:p>
            <a:r>
              <a:rPr lang="tr-TR" sz="1400" b="1" dirty="0"/>
              <a:t>WEB PROGRAMLAMA NEDİR?</a:t>
            </a:r>
          </a:p>
          <a:p>
            <a:r>
              <a:rPr lang="tr-TR" sz="1400" dirty="0"/>
              <a:t>WEB PROGRAMLAMA ANALİZİ NEDİR?</a:t>
            </a:r>
          </a:p>
          <a:p>
            <a:r>
              <a:rPr lang="tr-TR" sz="1400" dirty="0"/>
              <a:t>WEB PROGRAMLAMA ANALİZİ NİÇİN YAPILIR?</a:t>
            </a:r>
          </a:p>
          <a:p>
            <a:r>
              <a:rPr lang="tr-TR" sz="1400" dirty="0"/>
              <a:t>WEB TABANLI PROJELER MVC NEDİR?</a:t>
            </a:r>
          </a:p>
          <a:p>
            <a:r>
              <a:rPr lang="tr-TR" sz="1400" dirty="0"/>
              <a:t>HTML WEB SİTELERİNDE WEB UYGULARIMDA ANALİZ</a:t>
            </a:r>
          </a:p>
        </p:txBody>
      </p:sp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21D394EF-6E97-6346-BA72-75D19A8FE7D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6235" t="6118" r="9320" b="6118"/>
          <a:stretch/>
        </p:blipFill>
        <p:spPr>
          <a:xfrm>
            <a:off x="838200" y="0"/>
            <a:ext cx="11353800" cy="6858000"/>
          </a:xfrm>
        </p:spPr>
      </p:pic>
    </p:spTree>
    <p:extLst>
      <p:ext uri="{BB962C8B-B14F-4D97-AF65-F5344CB8AC3E}">
        <p14:creationId xmlns:p14="http://schemas.microsoft.com/office/powerpoint/2010/main" val="2439656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12FCB55E-59A0-A24E-82CA-C86759583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8737" y="980728"/>
            <a:ext cx="10297647" cy="841990"/>
          </a:xfrm>
        </p:spPr>
        <p:txBody>
          <a:bodyPr>
            <a:noAutofit/>
          </a:bodyPr>
          <a:lstStyle/>
          <a:p>
            <a:r>
              <a:rPr lang="tr-TR" sz="3200" dirty="0"/>
              <a:t>WEB TABANLI PROJELER ANALİZ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E6AE7FB-4892-5B4E-A7DB-B0F56C1C98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28736" y="2011919"/>
            <a:ext cx="5271320" cy="602887"/>
          </a:xfrm>
        </p:spPr>
        <p:txBody>
          <a:bodyPr anchor="t"/>
          <a:lstStyle/>
          <a:p>
            <a:r>
              <a:rPr lang="en-US" dirty="0"/>
              <a:t>YAZILIM GELİŞTİRME MODELLERİ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DDA8123-7ECD-2A44-A629-7F2DB0D01D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28736" y="2492896"/>
            <a:ext cx="10297646" cy="35283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altLang="tr-TR" dirty="0"/>
              <a:t>Yazılımcılar yazılım projelerini sorunsuz ve başarılı bir şekilde geliştirebilmek için çeşitli modeller geliştirmiş veya var olan modeller kullanmışlardır. </a:t>
            </a:r>
          </a:p>
          <a:p>
            <a:pPr marL="0" indent="0" algn="just">
              <a:buNone/>
            </a:pPr>
            <a:r>
              <a:rPr lang="tr-TR" altLang="tr-TR" dirty="0"/>
              <a:t>Bu modellere örnek olarak CMMI, V-Model ve </a:t>
            </a:r>
            <a:r>
              <a:rPr lang="tr-TR" altLang="tr-TR" dirty="0" err="1"/>
              <a:t>Waterfall</a:t>
            </a:r>
            <a:r>
              <a:rPr lang="tr-TR" altLang="tr-TR" dirty="0"/>
              <a:t> modeli verilebilir.</a:t>
            </a:r>
          </a:p>
        </p:txBody>
      </p:sp>
    </p:spTree>
    <p:extLst>
      <p:ext uri="{BB962C8B-B14F-4D97-AF65-F5344CB8AC3E}">
        <p14:creationId xmlns:p14="http://schemas.microsoft.com/office/powerpoint/2010/main" val="2336035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12FCB55E-59A0-A24E-82CA-C86759583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8737" y="980728"/>
            <a:ext cx="10297647" cy="841990"/>
          </a:xfrm>
        </p:spPr>
        <p:txBody>
          <a:bodyPr>
            <a:noAutofit/>
          </a:bodyPr>
          <a:lstStyle/>
          <a:p>
            <a:r>
              <a:rPr lang="tr-TR" sz="3200" dirty="0"/>
              <a:t>WEB TABANLI PROJELER ANALİZ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E6AE7FB-4892-5B4E-A7DB-B0F56C1C98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28736" y="2011919"/>
            <a:ext cx="5703368" cy="602887"/>
          </a:xfrm>
        </p:spPr>
        <p:txBody>
          <a:bodyPr anchor="t"/>
          <a:lstStyle/>
          <a:p>
            <a:r>
              <a:rPr lang="tr-TR" dirty="0" err="1"/>
              <a:t>Capability</a:t>
            </a:r>
            <a:r>
              <a:rPr lang="tr-TR" dirty="0"/>
              <a:t> </a:t>
            </a:r>
            <a:r>
              <a:rPr lang="tr-TR" dirty="0" err="1"/>
              <a:t>Maturity</a:t>
            </a:r>
            <a:r>
              <a:rPr lang="tr-TR" dirty="0"/>
              <a:t> Model Integration (CMMI)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DDA8123-7ECD-2A44-A629-7F2DB0D01D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28736" y="2492896"/>
            <a:ext cx="10297646" cy="35283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b="1" dirty="0"/>
              <a:t>CMMI</a:t>
            </a:r>
            <a:r>
              <a:rPr lang="tr-TR" dirty="0"/>
              <a:t> (Yetenek Olgunluk Model Entegrasyonu; İngilizce: </a:t>
            </a:r>
            <a:r>
              <a:rPr lang="tr-TR" dirty="0" err="1"/>
              <a:t>Capability</a:t>
            </a:r>
            <a:r>
              <a:rPr lang="tr-TR" dirty="0"/>
              <a:t> </a:t>
            </a:r>
            <a:r>
              <a:rPr lang="tr-TR" dirty="0" err="1"/>
              <a:t>Maturity</a:t>
            </a:r>
            <a:r>
              <a:rPr lang="tr-TR" dirty="0"/>
              <a:t> Model Integration) - bir süreç modeli olup, örgütlerin yazılım süreçlerinin (Yazılım planlama, geliştirme, yapılandırma vb.) olgunluğunu değerlendirme modelidir.</a:t>
            </a:r>
            <a:endParaRPr lang="tr-TR" altLang="tr-TR" dirty="0"/>
          </a:p>
          <a:p>
            <a:pPr marL="0" indent="0" algn="just">
              <a:buNone/>
            </a:pPr>
            <a:endParaRPr lang="tr-TR" altLang="tr-TR" b="1" dirty="0"/>
          </a:p>
          <a:p>
            <a:pPr marL="0" indent="0" algn="just">
              <a:buNone/>
            </a:pPr>
            <a:endParaRPr lang="tr-TR" altLang="tr-TR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AC37C3C-B744-8141-8973-0B4D39A2F633}"/>
              </a:ext>
            </a:extLst>
          </p:cNvPr>
          <p:cNvSpPr/>
          <p:nvPr/>
        </p:nvSpPr>
        <p:spPr>
          <a:xfrm>
            <a:off x="1328736" y="3789040"/>
            <a:ext cx="4191200" cy="2536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b="1" dirty="0">
                <a:solidFill>
                  <a:srgbClr val="000000"/>
                </a:solidFill>
                <a:latin typeface="Raleway" panose="020B0503030101060003" pitchFamily="34" charset="77"/>
              </a:rPr>
              <a:t>OLGUNLUK DÜZEYLERİ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222222"/>
                </a:solidFill>
                <a:latin typeface="Raleway" panose="020B0503030101060003" pitchFamily="34" charset="77"/>
              </a:rPr>
              <a:t>Düzey 1: Başlangıç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222222"/>
                </a:solidFill>
                <a:latin typeface="Raleway" panose="020B0503030101060003" pitchFamily="34" charset="77"/>
              </a:rPr>
              <a:t>Düzey 2: Yönetilen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222222"/>
                </a:solidFill>
                <a:latin typeface="Raleway" panose="020B0503030101060003" pitchFamily="34" charset="77"/>
              </a:rPr>
              <a:t>Düzey 3: Tanımlı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222222"/>
                </a:solidFill>
                <a:latin typeface="Raleway" panose="020B0503030101060003" pitchFamily="34" charset="77"/>
              </a:rPr>
              <a:t>Düzey 4: Nicel olarak yönetilen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222222"/>
                </a:solidFill>
                <a:latin typeface="Raleway" panose="020B0503030101060003" pitchFamily="34" charset="77"/>
              </a:rPr>
              <a:t>Düzey 5: İyileştirici</a:t>
            </a:r>
            <a:endParaRPr lang="tr-TR" b="0" i="0" dirty="0">
              <a:solidFill>
                <a:srgbClr val="222222"/>
              </a:solidFill>
              <a:effectLst/>
              <a:latin typeface="Raleway" panose="020B0503030101060003" pitchFamily="34" charset="77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CD4DC8-A5D8-CE41-8A8A-6D25C84F008E}"/>
              </a:ext>
            </a:extLst>
          </p:cNvPr>
          <p:cNvSpPr/>
          <p:nvPr/>
        </p:nvSpPr>
        <p:spPr>
          <a:xfrm>
            <a:off x="5519262" y="3567790"/>
            <a:ext cx="3817098" cy="2952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b="1" dirty="0">
                <a:solidFill>
                  <a:schemeClr val="tx2"/>
                </a:solidFill>
                <a:latin typeface="Raleway" panose="020B0503030101060003" pitchFamily="34" charset="77"/>
              </a:rPr>
              <a:t>YETERLİK DÜZEYLERİ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222222"/>
                </a:solidFill>
                <a:latin typeface="Raleway" panose="020B0503030101060003" pitchFamily="34" charset="77"/>
              </a:rPr>
              <a:t>Düzey 0: Yetersiz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err="1">
                <a:solidFill>
                  <a:srgbClr val="222222"/>
                </a:solidFill>
                <a:latin typeface="Raleway" panose="020B0503030101060003" pitchFamily="34" charset="77"/>
              </a:rPr>
              <a:t>Duzey</a:t>
            </a:r>
            <a:r>
              <a:rPr lang="tr-TR" dirty="0">
                <a:solidFill>
                  <a:srgbClr val="222222"/>
                </a:solidFill>
                <a:latin typeface="Raleway" panose="020B0503030101060003" pitchFamily="34" charset="77"/>
              </a:rPr>
              <a:t> 1: </a:t>
            </a:r>
            <a:r>
              <a:rPr lang="tr-TR" dirty="0" err="1">
                <a:solidFill>
                  <a:srgbClr val="222222"/>
                </a:solidFill>
                <a:latin typeface="Raleway" panose="020B0503030101060003" pitchFamily="34" charset="77"/>
              </a:rPr>
              <a:t>Ifa</a:t>
            </a:r>
            <a:r>
              <a:rPr lang="tr-TR" dirty="0">
                <a:solidFill>
                  <a:srgbClr val="222222"/>
                </a:solidFill>
                <a:latin typeface="Raleway" panose="020B0503030101060003" pitchFamily="34" charset="77"/>
              </a:rPr>
              <a:t> edilen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222222"/>
                </a:solidFill>
                <a:latin typeface="Raleway" panose="020B0503030101060003" pitchFamily="34" charset="77"/>
              </a:rPr>
              <a:t>Düzey 2: Yönetilen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222222"/>
                </a:solidFill>
                <a:latin typeface="Raleway" panose="020B0503030101060003" pitchFamily="34" charset="77"/>
              </a:rPr>
              <a:t>Düzey 3: Tanımlı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222222"/>
                </a:solidFill>
                <a:latin typeface="Raleway" panose="020B0503030101060003" pitchFamily="34" charset="77"/>
              </a:rPr>
              <a:t>Düzey 4: Nicel olarak yönetilen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222222"/>
                </a:solidFill>
                <a:latin typeface="Raleway" panose="020B0503030101060003" pitchFamily="34" charset="77"/>
              </a:rPr>
              <a:t>Düzey 5: İyileştirici</a:t>
            </a:r>
            <a:endParaRPr lang="tr-TR" b="0" i="0" dirty="0">
              <a:solidFill>
                <a:srgbClr val="222222"/>
              </a:solidFill>
              <a:effectLst/>
              <a:latin typeface="Raleway" panose="020B0503030101060003" pitchFamily="34" charset="7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1A014C-D23F-DD41-97E4-99FDC9AB5E53}"/>
              </a:ext>
            </a:extLst>
          </p:cNvPr>
          <p:cNvSpPr/>
          <p:nvPr/>
        </p:nvSpPr>
        <p:spPr>
          <a:xfrm>
            <a:off x="8184232" y="3890500"/>
            <a:ext cx="3817098" cy="1705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>
                <a:solidFill>
                  <a:srgbClr val="000000"/>
                </a:solidFill>
                <a:latin typeface="Raleway" panose="020B0503030101060003" pitchFamily="34" charset="77"/>
              </a:rPr>
              <a:t>CMMI3’te 3 Düzeyinde olması gereklidir </a:t>
            </a:r>
          </a:p>
          <a:p>
            <a:pPr>
              <a:lnSpc>
                <a:spcPct val="150000"/>
              </a:lnSpc>
            </a:pPr>
            <a:r>
              <a:rPr lang="tr-TR" dirty="0">
                <a:solidFill>
                  <a:srgbClr val="000000"/>
                </a:solidFill>
                <a:latin typeface="Raleway" panose="020B0503030101060003" pitchFamily="34" charset="77"/>
              </a:rPr>
              <a:t>CMMI5’te ise tüm düzeyleri kapsaması gereklidir.</a:t>
            </a:r>
            <a:endParaRPr lang="tr-TR" b="0" i="0" dirty="0">
              <a:solidFill>
                <a:srgbClr val="000000"/>
              </a:solidFill>
              <a:effectLst/>
              <a:latin typeface="Raleway" panose="020B05030301010600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853869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12FCB55E-59A0-A24E-82CA-C86759583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8737" y="980728"/>
            <a:ext cx="10297647" cy="841990"/>
          </a:xfrm>
        </p:spPr>
        <p:txBody>
          <a:bodyPr>
            <a:noAutofit/>
          </a:bodyPr>
          <a:lstStyle/>
          <a:p>
            <a:r>
              <a:rPr lang="tr-TR" sz="3200"/>
              <a:t>WEB TABANLI PROJELER ANALİZ</a:t>
            </a:r>
            <a:endParaRPr lang="tr-TR" sz="3200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E6AE7FB-4892-5B4E-A7DB-B0F56C1C98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28736" y="2011919"/>
            <a:ext cx="5703368" cy="602887"/>
          </a:xfrm>
        </p:spPr>
        <p:txBody>
          <a:bodyPr anchor="t"/>
          <a:lstStyle/>
          <a:p>
            <a:r>
              <a:rPr lang="tr-TR"/>
              <a:t>V-MODELİ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6CCBC79-B365-F24A-8DC8-96474338AC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3216" y="2060643"/>
            <a:ext cx="6345568" cy="436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736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12FCB55E-59A0-A24E-82CA-C86759583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8737" y="980728"/>
            <a:ext cx="10297647" cy="841990"/>
          </a:xfrm>
        </p:spPr>
        <p:txBody>
          <a:bodyPr>
            <a:noAutofit/>
          </a:bodyPr>
          <a:lstStyle/>
          <a:p>
            <a:r>
              <a:rPr lang="tr-TR" sz="3200"/>
              <a:t>WEB TABANLI PROJELER ANALİZ</a:t>
            </a:r>
            <a:endParaRPr lang="tr-TR" sz="3200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E6AE7FB-4892-5B4E-A7DB-B0F56C1C98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28736" y="2011919"/>
            <a:ext cx="5703368" cy="602887"/>
          </a:xfrm>
        </p:spPr>
        <p:txBody>
          <a:bodyPr anchor="t"/>
          <a:lstStyle/>
          <a:p>
            <a:r>
              <a:rPr lang="tr-TR" dirty="0"/>
              <a:t>WATERFALL MODELİ</a:t>
            </a:r>
            <a:endParaRPr lang="en-US" dirty="0"/>
          </a:p>
        </p:txBody>
      </p:sp>
      <p:pic>
        <p:nvPicPr>
          <p:cNvPr id="3" name="Picture 2" descr="A close up of a screen&#10;&#10;Description automatically generated">
            <a:extLst>
              <a:ext uri="{FF2B5EF4-FFF2-40B4-BE49-F238E27FC236}">
                <a16:creationId xmlns:a16="http://schemas.microsoft.com/office/drawing/2014/main" id="{BF896378-53BC-0E49-92FE-5EA0346970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1884" y="2328602"/>
            <a:ext cx="5108231" cy="404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974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12FCB55E-59A0-A24E-82CA-C86759583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8737" y="980728"/>
            <a:ext cx="10297647" cy="841990"/>
          </a:xfrm>
        </p:spPr>
        <p:txBody>
          <a:bodyPr>
            <a:noAutofit/>
          </a:bodyPr>
          <a:lstStyle/>
          <a:p>
            <a:r>
              <a:rPr lang="tr-TR" sz="3200"/>
              <a:t>WEB TABANLI PROJELER ANALİZ</a:t>
            </a:r>
            <a:endParaRPr lang="tr-TR" sz="3200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E6AE7FB-4892-5B4E-A7DB-B0F56C1C98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28736" y="2011919"/>
            <a:ext cx="5703368" cy="602887"/>
          </a:xfrm>
        </p:spPr>
        <p:txBody>
          <a:bodyPr anchor="t"/>
          <a:lstStyle/>
          <a:p>
            <a:r>
              <a:rPr lang="tr-TR" dirty="0"/>
              <a:t>WATERFALL MODELİ</a:t>
            </a:r>
            <a:endParaRPr lang="en-US" dirty="0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6E257F6F-062A-CA47-8995-D7E984BCCA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8130" y="2011919"/>
            <a:ext cx="89408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997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Travel Themed Flat lay">
            <a:extLst>
              <a:ext uri="{FF2B5EF4-FFF2-40B4-BE49-F238E27FC236}">
                <a16:creationId xmlns:a16="http://schemas.microsoft.com/office/drawing/2014/main" id="{2320BECE-3734-8743-8137-451E559E997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t="11745" b="11745"/>
          <a:stretch>
            <a:fillRect/>
          </a:stretch>
        </p:blipFill>
        <p:spPr>
          <a:xfrm>
            <a:off x="838200" y="0"/>
            <a:ext cx="11353800" cy="5791201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B516E3E-5EFE-4EBE-B821-28A54E2B1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lvl="0"/>
            <a:r>
              <a:rPr lang="en-US" dirty="0">
                <a:latin typeface="Montserrat" pitchFamily="2" charset="77"/>
                <a:sym typeface="Bebas"/>
              </a:rPr>
              <a:t>TEŞEKKÜRLER</a:t>
            </a:r>
            <a:endParaRPr lang="en-US" dirty="0">
              <a:latin typeface="Montserrat" pitchFamily="2" charset="77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E492036-E696-4CD7-AA21-39FC74717BB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HTTP://WWW.ALİCANHAZIR.COM</a:t>
            </a:r>
          </a:p>
          <a:p>
            <a:endParaRPr lang="en-US" dirty="0"/>
          </a:p>
        </p:txBody>
      </p:sp>
      <p:grpSp>
        <p:nvGrpSpPr>
          <p:cNvPr id="51" name="Group 50" descr="Contact information text box group">
            <a:extLst>
              <a:ext uri="{FF2B5EF4-FFF2-40B4-BE49-F238E27FC236}">
                <a16:creationId xmlns:a16="http://schemas.microsoft.com/office/drawing/2014/main" id="{5440D331-C6D8-D844-8811-5ED6AEB3F4BD}"/>
              </a:ext>
            </a:extLst>
          </p:cNvPr>
          <p:cNvGrpSpPr/>
          <p:nvPr/>
        </p:nvGrpSpPr>
        <p:grpSpPr>
          <a:xfrm>
            <a:off x="9309516" y="502274"/>
            <a:ext cx="2780443" cy="993643"/>
            <a:chOff x="7718027" y="4213936"/>
            <a:chExt cx="2780443" cy="993643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8D1A7A2-A799-E043-8B93-F66D87909B8A}"/>
                </a:ext>
              </a:extLst>
            </p:cNvPr>
            <p:cNvGrpSpPr/>
            <p:nvPr/>
          </p:nvGrpSpPr>
          <p:grpSpPr>
            <a:xfrm>
              <a:off x="8029588" y="4225347"/>
              <a:ext cx="2468882" cy="982232"/>
              <a:chOff x="6095998" y="4225347"/>
              <a:chExt cx="4707723" cy="982232"/>
            </a:xfrm>
          </p:grpSpPr>
          <p:sp>
            <p:nvSpPr>
              <p:cNvPr id="45" name="Subtitle 2">
                <a:extLst>
                  <a:ext uri="{FF2B5EF4-FFF2-40B4-BE49-F238E27FC236}">
                    <a16:creationId xmlns:a16="http://schemas.microsoft.com/office/drawing/2014/main" id="{6727AF79-CC43-B24F-91AB-59C97C34865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95998" y="4225347"/>
                <a:ext cx="4031470" cy="309048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500"/>
                  </a:spcAft>
                  <a:buClr>
                    <a:schemeClr val="accent1"/>
                  </a:buClr>
                  <a:buFont typeface="Arial" panose="020B0604020202020204" pitchFamily="34" charset="0"/>
                  <a:buNone/>
                  <a:defRPr sz="1400" kern="120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Font typeface="Arial" panose="020B0604020202020204" pitchFamily="34" charset="0"/>
                  <a:buNone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Font typeface="Arial" panose="020B0604020202020204" pitchFamily="34" charset="0"/>
                  <a:buNone/>
                  <a:defRPr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Font typeface="Arial" panose="020B0604020202020204" pitchFamily="34" charset="0"/>
                  <a:buNone/>
                  <a:defRPr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00B0F0"/>
                  </a:buClr>
                </a:pPr>
                <a:r>
                  <a:rPr lang="en-ZA" b="1" dirty="0">
                    <a:solidFill>
                      <a:schemeClr val="tx2"/>
                    </a:solidFill>
                    <a:latin typeface="+mj-lt"/>
                    <a:cs typeface="Gill Sans" panose="020B0502020104020203" pitchFamily="34" charset="-79"/>
                  </a:rPr>
                  <a:t>Alican HAZIR</a:t>
                </a:r>
                <a:endParaRPr kumimoji="0" lang="en-ZA" sz="1400" b="1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cs typeface="Gill Sans" panose="020B0502020104020203" pitchFamily="34" charset="-79"/>
                </a:endParaRPr>
              </a:p>
            </p:txBody>
          </p:sp>
          <p:sp>
            <p:nvSpPr>
              <p:cNvPr id="46" name="Text Placeholder 17">
                <a:extLst>
                  <a:ext uri="{FF2B5EF4-FFF2-40B4-BE49-F238E27FC236}">
                    <a16:creationId xmlns:a16="http://schemas.microsoft.com/office/drawing/2014/main" id="{698B802A-61BF-5142-91CD-EF6EE9F1A68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96002" y="4570697"/>
                <a:ext cx="3206749" cy="24765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500"/>
                  </a:spcAft>
                  <a:buClr>
                    <a:schemeClr val="accent1"/>
                  </a:buClr>
                  <a:buFont typeface="Arial" panose="020B0604020202020204" pitchFamily="34" charset="0"/>
                  <a:buNone/>
                  <a:defRPr lang="en-US" sz="1400" kern="1200" dirty="0" smtClean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lvl1pPr>
                <a:lvl2pPr marL="542925" indent="-276225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Font typeface="Arial" panose="020B0604020202020204" pitchFamily="34" charset="0"/>
                  <a:buChar char="•"/>
                  <a:defRPr lang="en-US" sz="2000" kern="1200" dirty="0" smtClean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09625" indent="-2667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Font typeface="Arial" panose="020B0604020202020204" pitchFamily="34" charset="0"/>
                  <a:buChar char="•"/>
                  <a:defRPr lang="en-US" sz="1800" kern="1200" dirty="0" smtClean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076325" indent="-2667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Font typeface="Arial" panose="020B0604020202020204" pitchFamily="34" charset="0"/>
                  <a:buChar char="•"/>
                  <a:defRPr lang="en-US" sz="1600" kern="1200" dirty="0" smtClean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43025" indent="-2667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Font typeface="Arial" panose="020B0604020202020204" pitchFamily="34" charset="0"/>
                  <a:buChar char="•"/>
                  <a:defRPr lang="en-ZA" sz="1600" kern="120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00B0F0"/>
                  </a:buClr>
                </a:pPr>
                <a:r>
                  <a:rPr kumimoji="0" lang="en-ZA" sz="140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cs typeface="Gill Sans Light" panose="020B0302020104020203" pitchFamily="34" charset="-79"/>
                  </a:rPr>
                  <a:t>+</a:t>
                </a:r>
                <a:r>
                  <a:rPr lang="en-ZA" dirty="0">
                    <a:solidFill>
                      <a:schemeClr val="tx2"/>
                    </a:solidFill>
                    <a:cs typeface="Gill Sans Light" panose="020B0302020104020203" pitchFamily="34" charset="-79"/>
                  </a:rPr>
                  <a:t>90 (850) 304‐1-456</a:t>
                </a:r>
                <a:endParaRPr kumimoji="0" lang="en-ZA" sz="140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cs typeface="Gill Sans Light" panose="020B0302020104020203" pitchFamily="34" charset="-79"/>
                </a:endParaRPr>
              </a:p>
            </p:txBody>
          </p:sp>
          <p:sp>
            <p:nvSpPr>
              <p:cNvPr id="47" name="Text Placeholder 18">
                <a:extLst>
                  <a:ext uri="{FF2B5EF4-FFF2-40B4-BE49-F238E27FC236}">
                    <a16:creationId xmlns:a16="http://schemas.microsoft.com/office/drawing/2014/main" id="{22512C4B-7E64-EA4F-9C2C-D59EF00F75B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96002" y="4959929"/>
                <a:ext cx="4707719" cy="24765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500"/>
                  </a:spcAft>
                  <a:buClr>
                    <a:schemeClr val="accent1"/>
                  </a:buClr>
                  <a:buFont typeface="Arial" panose="020B0604020202020204" pitchFamily="34" charset="0"/>
                  <a:buNone/>
                  <a:defRPr lang="en-US" sz="1400" kern="1200" smtClean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lvl1pPr>
                <a:lvl2pPr marL="542925" indent="-276225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Font typeface="Arial" panose="020B0604020202020204" pitchFamily="34" charset="0"/>
                  <a:buChar char="•"/>
                  <a:defRPr lang="en-US" sz="2000" kern="1200" smtClean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09625" indent="-2667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Font typeface="Arial" panose="020B0604020202020204" pitchFamily="34" charset="0"/>
                  <a:buChar char="•"/>
                  <a:defRPr lang="en-US" sz="1800" kern="1200" smtClean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076325" indent="-2667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Font typeface="Arial" panose="020B0604020202020204" pitchFamily="34" charset="0"/>
                  <a:buChar char="•"/>
                  <a:defRPr lang="en-US" sz="1600" kern="1200" smtClean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43025" indent="-2667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Font typeface="Arial" panose="020B0604020202020204" pitchFamily="34" charset="0"/>
                  <a:buChar char="•"/>
                  <a:defRPr lang="en-ZA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500"/>
                  </a:spcAft>
                  <a:buClr>
                    <a:srgbClr val="00B0F0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ZA" sz="140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cs typeface="Gill Sans Light" panose="020B0302020104020203" pitchFamily="34" charset="-79"/>
                  </a:rPr>
                  <a:t>info@alicanhazir.com</a:t>
                </a:r>
                <a:endParaRPr kumimoji="0" lang="en-ZA" sz="140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cs typeface="Gill Sans Light" panose="020B0302020104020203" pitchFamily="34" charset="-79"/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FA9978F1-A4D0-0C48-82F7-A677ECC15EF8}"/>
                </a:ext>
              </a:extLst>
            </p:cNvPr>
            <p:cNvGrpSpPr/>
            <p:nvPr/>
          </p:nvGrpSpPr>
          <p:grpSpPr>
            <a:xfrm>
              <a:off x="7718027" y="4213936"/>
              <a:ext cx="218900" cy="979268"/>
              <a:chOff x="6582150" y="5034270"/>
              <a:chExt cx="218900" cy="979268"/>
            </a:xfrm>
          </p:grpSpPr>
          <p:pic>
            <p:nvPicPr>
              <p:cNvPr id="52" name="Graphic 51" descr="User" title="Icon - Presenter Name">
                <a:extLst>
                  <a:ext uri="{FF2B5EF4-FFF2-40B4-BE49-F238E27FC236}">
                    <a16:creationId xmlns:a16="http://schemas.microsoft.com/office/drawing/2014/main" id="{174B9B52-F256-CC43-B002-B0CC730357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582150" y="5034270"/>
                <a:ext cx="218900" cy="218900"/>
              </a:xfrm>
              <a:prstGeom prst="rect">
                <a:avLst/>
              </a:prstGeom>
            </p:spPr>
          </p:pic>
          <p:pic>
            <p:nvPicPr>
              <p:cNvPr id="53" name="Graphic 52" descr="Envelope" title="Icon Presenter Email">
                <a:extLst>
                  <a:ext uri="{FF2B5EF4-FFF2-40B4-BE49-F238E27FC236}">
                    <a16:creationId xmlns:a16="http://schemas.microsoft.com/office/drawing/2014/main" id="{F2F4E712-3E0F-6C46-96C5-35C27A46BA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6582150" y="5794638"/>
                <a:ext cx="218900" cy="218900"/>
              </a:xfrm>
              <a:prstGeom prst="rect">
                <a:avLst/>
              </a:prstGeom>
            </p:spPr>
          </p:pic>
          <p:pic>
            <p:nvPicPr>
              <p:cNvPr id="54" name="Graphic 53" descr="Smart Phone" title="Icon - Presenter Phone Number">
                <a:extLst>
                  <a:ext uri="{FF2B5EF4-FFF2-40B4-BE49-F238E27FC236}">
                    <a16:creationId xmlns:a16="http://schemas.microsoft.com/office/drawing/2014/main" id="{A4DE8733-7009-1A4C-AF89-8881265D09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6582150" y="5405406"/>
                <a:ext cx="218900" cy="2189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511889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12FCB55E-59A0-A24E-82CA-C86759583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8737" y="786810"/>
            <a:ext cx="4008437" cy="769982"/>
          </a:xfrm>
        </p:spPr>
        <p:txBody>
          <a:bodyPr>
            <a:noAutofit/>
          </a:bodyPr>
          <a:lstStyle/>
          <a:p>
            <a:r>
              <a:rPr lang="tr-TR" sz="2700" dirty="0">
                <a:latin typeface="Raleway" panose="020B0503030101060003" pitchFamily="34" charset="77"/>
              </a:rPr>
              <a:t>WEB PROGRAMLAMA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E6AE7FB-4892-5B4E-A7DB-B0F56C1C98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28738" y="1628800"/>
            <a:ext cx="4008437" cy="314855"/>
          </a:xfrm>
        </p:spPr>
        <p:txBody>
          <a:bodyPr anchor="t"/>
          <a:lstStyle/>
          <a:p>
            <a:r>
              <a:rPr lang="en-US" dirty="0"/>
              <a:t>WEB PROGRAMLAMA NEDİR?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DDA8123-7ECD-2A44-A629-7F2DB0D01D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28738" y="1988840"/>
            <a:ext cx="10167861" cy="41764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dirty="0"/>
              <a:t>Günümüzde web programlama ile </a:t>
            </a:r>
            <a:r>
              <a:rPr lang="tr-TR" dirty="0" err="1"/>
              <a:t>localde</a:t>
            </a:r>
            <a:r>
              <a:rPr lang="tr-TR" dirty="0"/>
              <a:t>, bir network üzerinde veya internet üzerinde çalışan web tabanlı yazılımların yapılabilir.</a:t>
            </a:r>
          </a:p>
          <a:p>
            <a:pPr marL="0" indent="0" algn="just">
              <a:buNone/>
            </a:pPr>
            <a:r>
              <a:rPr lang="tr-TR" dirty="0"/>
              <a:t>Günümüzde en basit web programlama, HTML web siteleridir. HTML web sitelerinde, CSS, JS, JQUERY gibi teknolojiler kullanılabilir.</a:t>
            </a:r>
          </a:p>
          <a:p>
            <a:pPr marL="0" indent="0" algn="just">
              <a:buNone/>
            </a:pPr>
            <a:r>
              <a:rPr lang="tr-TR" dirty="0"/>
              <a:t>HTML web siteleri genel olarak statiktirler. </a:t>
            </a:r>
            <a:endParaRPr lang="tr-TR" dirty="0">
              <a:latin typeface="Raleway" panose="020B05030301010600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57067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12FCB55E-59A0-A24E-82CA-C86759583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8737" y="786810"/>
            <a:ext cx="10297647" cy="841990"/>
          </a:xfrm>
        </p:spPr>
        <p:txBody>
          <a:bodyPr>
            <a:noAutofit/>
          </a:bodyPr>
          <a:lstStyle/>
          <a:p>
            <a:r>
              <a:rPr lang="tr-TR" sz="3800" dirty="0">
                <a:latin typeface="Raleway" panose="020B0503030101060003" pitchFamily="34" charset="77"/>
              </a:rPr>
              <a:t>WEB PROGRAMLAMA NEDİR?</a:t>
            </a:r>
            <a:endParaRPr lang="en-US" sz="3800" dirty="0">
              <a:latin typeface="Montserrat" pitchFamily="2" charset="77"/>
            </a:endParaRP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E6AE7FB-4892-5B4E-A7DB-B0F56C1C98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28736" y="1818001"/>
            <a:ext cx="5271320" cy="602887"/>
          </a:xfrm>
        </p:spPr>
        <p:txBody>
          <a:bodyPr anchor="t"/>
          <a:lstStyle/>
          <a:p>
            <a:r>
              <a:rPr lang="en-US" dirty="0"/>
              <a:t>STATİK WEB SİTELERİ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DDA8123-7ECD-2A44-A629-7F2DB0D01D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28736" y="2298978"/>
            <a:ext cx="10297647" cy="38663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altLang="tr-TR" b="1" dirty="0"/>
              <a:t>Statik web siteleri </a:t>
            </a:r>
            <a:r>
              <a:rPr lang="tr-TR" altLang="tr-TR" dirty="0"/>
              <a:t>dendiğinde ilk akla gelen </a:t>
            </a:r>
            <a:r>
              <a:rPr lang="tr-TR" dirty="0"/>
              <a:t>internet var olan tanıtım siteleridir. </a:t>
            </a:r>
          </a:p>
          <a:p>
            <a:pPr marL="0" indent="0" algn="just">
              <a:buNone/>
            </a:pPr>
            <a:r>
              <a:rPr lang="tr-TR" dirty="0"/>
              <a:t>Bu tür sitelerde arka planda bir kullanıcı paneli ve bir veri tabanı bulunmaz. Her tanıtım sitesi bir statik site değildir.</a:t>
            </a:r>
          </a:p>
          <a:p>
            <a:pPr marL="0" indent="0" algn="just">
              <a:buNone/>
            </a:pPr>
            <a:r>
              <a:rPr lang="tr-TR" dirty="0"/>
              <a:t>Burada anlatılmak istenen bu tür sitelerde, site üzerinde her hangi bir kayıt, sorgu ve değişiklik işlemi yapılamamasıdır.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499508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12FCB55E-59A0-A24E-82CA-C86759583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8737" y="786810"/>
            <a:ext cx="10297647" cy="841990"/>
          </a:xfrm>
        </p:spPr>
        <p:txBody>
          <a:bodyPr>
            <a:noAutofit/>
          </a:bodyPr>
          <a:lstStyle/>
          <a:p>
            <a:r>
              <a:rPr lang="tr-TR" sz="3800" dirty="0">
                <a:latin typeface="Raleway" panose="020B0503030101060003" pitchFamily="34" charset="77"/>
              </a:rPr>
              <a:t>WEB PROGRAMLAMA NEDİR?</a:t>
            </a:r>
            <a:endParaRPr lang="en-US" sz="3800" dirty="0">
              <a:latin typeface="Montserrat" pitchFamily="2" charset="77"/>
            </a:endParaRP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E6AE7FB-4892-5B4E-A7DB-B0F56C1C98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28736" y="1818001"/>
            <a:ext cx="5271320" cy="602887"/>
          </a:xfrm>
        </p:spPr>
        <p:txBody>
          <a:bodyPr anchor="t"/>
          <a:lstStyle/>
          <a:p>
            <a:r>
              <a:rPr lang="en-US" dirty="0"/>
              <a:t>DİNAMİK WEB SİTELERİ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DDA8123-7ECD-2A44-A629-7F2DB0D01D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28735" y="2298978"/>
            <a:ext cx="10297647" cy="38663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altLang="tr-TR" b="1" dirty="0"/>
              <a:t>Dinamik web siteleri </a:t>
            </a:r>
            <a:r>
              <a:rPr lang="tr-TR" altLang="tr-TR" dirty="0"/>
              <a:t>bir kullanıcı panelinin olduğu site türüdür. Kullanıcı panelinden giriş yaparak site üzerinde değişiklikler yapabiliriz.</a:t>
            </a:r>
          </a:p>
          <a:p>
            <a:pPr marL="0" indent="0" algn="just">
              <a:buNone/>
            </a:pPr>
            <a:r>
              <a:rPr lang="tr-TR" dirty="0"/>
              <a:t>Dinamik web sitelerine örnek olarak, Web Tabanlı CRM yazılımlar, web tabanlı otomasyon sistemleri, e-ticaret siteleri, banka, e-devlet, sosyal ağlar, CMS (</a:t>
            </a:r>
            <a:r>
              <a:rPr lang="tr-TR" dirty="0" err="1"/>
              <a:t>Wordpress</a:t>
            </a:r>
            <a:r>
              <a:rPr lang="tr-TR" dirty="0"/>
              <a:t>, </a:t>
            </a:r>
            <a:r>
              <a:rPr lang="tr-TR" dirty="0" err="1"/>
              <a:t>Drupal</a:t>
            </a:r>
            <a:r>
              <a:rPr lang="tr-TR" dirty="0"/>
              <a:t>, </a:t>
            </a:r>
            <a:r>
              <a:rPr lang="tr-TR" dirty="0" err="1"/>
              <a:t>Magento</a:t>
            </a:r>
            <a:r>
              <a:rPr lang="tr-TR" dirty="0"/>
              <a:t>, </a:t>
            </a:r>
            <a:r>
              <a:rPr lang="tr-TR" dirty="0" err="1"/>
              <a:t>Joomla</a:t>
            </a:r>
            <a:r>
              <a:rPr lang="tr-TR" dirty="0"/>
              <a:t>) gibi sistemler. Dinamik sitelere örnek olarak gösterilebilir.</a:t>
            </a:r>
          </a:p>
          <a:p>
            <a:pPr marL="0" indent="0" algn="just">
              <a:buNone/>
            </a:pPr>
            <a:r>
              <a:rPr lang="tr-TR" dirty="0"/>
              <a:t>Kısacası site üzerinde değişiklik yapılabilmesini sağlayan bir panel bulunmaktadır.</a:t>
            </a:r>
          </a:p>
          <a:p>
            <a:pPr marL="0" indent="0" algn="just">
              <a:buNone/>
            </a:pP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74788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12FCB55E-59A0-A24E-82CA-C86759583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8737" y="786810"/>
            <a:ext cx="10297647" cy="841990"/>
          </a:xfrm>
        </p:spPr>
        <p:txBody>
          <a:bodyPr>
            <a:noAutofit/>
          </a:bodyPr>
          <a:lstStyle/>
          <a:p>
            <a:r>
              <a:rPr lang="tr-TR" sz="3800" dirty="0">
                <a:latin typeface="Raleway" panose="020B0503030101060003" pitchFamily="34" charset="77"/>
              </a:rPr>
              <a:t>WEB PROGRAMLAMA NEDİR?</a:t>
            </a:r>
            <a:endParaRPr lang="en-US" sz="3800" dirty="0">
              <a:latin typeface="Montserrat" pitchFamily="2" charset="77"/>
            </a:endParaRP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E6AE7FB-4892-5B4E-A7DB-B0F56C1C98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28736" y="1818001"/>
            <a:ext cx="5271320" cy="602887"/>
          </a:xfrm>
        </p:spPr>
        <p:txBody>
          <a:bodyPr anchor="t"/>
          <a:lstStyle/>
          <a:p>
            <a:r>
              <a:rPr lang="en-US" dirty="0"/>
              <a:t>DİNAMİK WEB SİTELERİ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DDA8123-7ECD-2A44-A629-7F2DB0D01D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28736" y="2298978"/>
            <a:ext cx="10167864" cy="38663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altLang="tr-TR" b="1" dirty="0"/>
              <a:t>Dinamik web siteleri </a:t>
            </a:r>
            <a:r>
              <a:rPr lang="tr-TR" altLang="tr-TR" dirty="0"/>
              <a:t>genel olarak, PHP, ASP, ASPX yazılım dillerinde yazılır. </a:t>
            </a:r>
          </a:p>
          <a:p>
            <a:pPr marL="0" indent="0" algn="just">
              <a:buNone/>
            </a:pPr>
            <a:r>
              <a:rPr lang="tr-TR" altLang="tr-TR" dirty="0"/>
              <a:t>Bu yazılım dillerine Web Tabanlı HTML kodları gömülebilir. Ayrıca bu yazılımlara bir veri tabanı bağlanabilir(MYSQL, T-SQL). Bu durum bu yazılımı kullanan web sitelerini dinamikleştirmektedir.</a:t>
            </a:r>
          </a:p>
          <a:p>
            <a:pPr marL="0" indent="0" algn="just">
              <a:buNone/>
            </a:pPr>
            <a:r>
              <a:rPr lang="tr-TR" b="1" dirty="0"/>
              <a:t>Web Programlama </a:t>
            </a:r>
            <a:r>
              <a:rPr lang="tr-TR" dirty="0"/>
              <a:t>yazılımcıların çeşitli web tabanlı yazılımları geliştirmek için kullandığı tüm araçlardır. (HTML, PHP, ASPX, JS, JQURY, CSS, SQL gibi)</a:t>
            </a:r>
            <a:endParaRPr lang="tr-TR" b="1" dirty="0"/>
          </a:p>
          <a:p>
            <a:pPr marL="0" indent="0" algn="just">
              <a:buNone/>
            </a:pP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516594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12FCB55E-59A0-A24E-82CA-C86759583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8737" y="786810"/>
            <a:ext cx="10297647" cy="841990"/>
          </a:xfrm>
        </p:spPr>
        <p:txBody>
          <a:bodyPr>
            <a:noAutofit/>
          </a:bodyPr>
          <a:lstStyle/>
          <a:p>
            <a:r>
              <a:rPr lang="tr-TR" sz="3800" dirty="0">
                <a:latin typeface="Raleway" panose="020B0503030101060003" pitchFamily="34" charset="77"/>
              </a:rPr>
              <a:t>WEB PROGRAMLAMA NEDİR?</a:t>
            </a:r>
            <a:endParaRPr lang="en-US" sz="3800" dirty="0">
              <a:latin typeface="Montserrat" pitchFamily="2" charset="77"/>
            </a:endParaRP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E6AE7FB-4892-5B4E-A7DB-B0F56C1C98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28736" y="1818001"/>
            <a:ext cx="5271320" cy="602887"/>
          </a:xfrm>
        </p:spPr>
        <p:txBody>
          <a:bodyPr anchor="t"/>
          <a:lstStyle/>
          <a:p>
            <a:r>
              <a:rPr lang="en-US" dirty="0"/>
              <a:t>DİNAMİK WEB SİTELERİ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DDA8123-7ECD-2A44-A629-7F2DB0D01D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28736" y="2298978"/>
            <a:ext cx="10297646" cy="38663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altLang="tr-TR" dirty="0"/>
              <a:t>Ülkemizde internet 1994 yılında faaliyete geçmiştir. 1990’lı yılların sonlarına doğru ülkemizde ve dünyada dinamik sitelerde artış yaşanmıştır.</a:t>
            </a:r>
          </a:p>
          <a:p>
            <a:pPr marL="0" indent="0" algn="just">
              <a:buNone/>
            </a:pPr>
            <a:r>
              <a:rPr lang="tr-TR" altLang="tr-TR" dirty="0"/>
              <a:t>İnternet hızının da artması ile bugün hayatımızı kolaylaştıran birçok hizmeti, alışverişleri, bankacılık işlemlerini kısaca neredeyse her şeyi dinamik web siteleri üzerinden gerçekleştiriyoruz.</a:t>
            </a:r>
          </a:p>
          <a:p>
            <a:pPr marL="0" indent="0" algn="just">
              <a:buNone/>
            </a:pPr>
            <a:r>
              <a:rPr lang="tr-TR" altLang="tr-TR" dirty="0"/>
              <a:t>Bu durum bu tür web sitelerinde performans ve işlevsellik sonuçlarını doğurmuştur.</a:t>
            </a:r>
          </a:p>
        </p:txBody>
      </p:sp>
    </p:spTree>
    <p:extLst>
      <p:ext uri="{BB962C8B-B14F-4D97-AF65-F5344CB8AC3E}">
        <p14:creationId xmlns:p14="http://schemas.microsoft.com/office/powerpoint/2010/main" val="213007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12FCB55E-59A0-A24E-82CA-C86759583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8737" y="980728"/>
            <a:ext cx="10297647" cy="841990"/>
          </a:xfrm>
        </p:spPr>
        <p:txBody>
          <a:bodyPr>
            <a:noAutofit/>
          </a:bodyPr>
          <a:lstStyle/>
          <a:p>
            <a:r>
              <a:rPr lang="tr-TR" sz="3800" dirty="0">
                <a:latin typeface="Raleway" panose="020B0503030101060003" pitchFamily="34" charset="77"/>
              </a:rPr>
              <a:t>WEB PROGRAMLAMA ANALİZİ NEDİR</a:t>
            </a:r>
            <a:endParaRPr lang="en-US" sz="3800" dirty="0">
              <a:latin typeface="Montserrat" pitchFamily="2" charset="77"/>
            </a:endParaRP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E6AE7FB-4892-5B4E-A7DB-B0F56C1C98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28736" y="2011919"/>
            <a:ext cx="5271320" cy="602887"/>
          </a:xfrm>
        </p:spPr>
        <p:txBody>
          <a:bodyPr anchor="t"/>
          <a:lstStyle/>
          <a:p>
            <a:r>
              <a:rPr lang="en-US" dirty="0"/>
              <a:t>WEB PROGRAMLAMA ANALİZİ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DDA8123-7ECD-2A44-A629-7F2DB0D01D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28736" y="2492896"/>
            <a:ext cx="10167864" cy="35283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altLang="tr-TR" dirty="0"/>
              <a:t>Hayatımızı kolaylaştıran sürekli kullandığımız dinamik web sitelerinin sorunsuz çalışmasını sağlayabilmek için yazılımları günün koşullarına göre sürekli güncellememiz ve güncel tutmamız gereklidir. </a:t>
            </a:r>
          </a:p>
          <a:p>
            <a:pPr marL="0" indent="0" algn="just">
              <a:buNone/>
            </a:pPr>
            <a:r>
              <a:rPr lang="tr-TR" altLang="tr-TR" dirty="0"/>
              <a:t>Bu durum günümüzde web programlama analizini ortaya çıkarmaktadır.</a:t>
            </a:r>
          </a:p>
          <a:p>
            <a:pPr marL="0" indent="0" algn="just">
              <a:buNone/>
            </a:pPr>
            <a:r>
              <a:rPr lang="tr-TR" altLang="tr-TR" dirty="0"/>
              <a:t>Web Programlama Analizi için kısaca yazılımın çeşitli testlerden geçirilme işlemidir. Amacı yazılımın hatalarını ve eksiklerini bulmaktır.</a:t>
            </a:r>
          </a:p>
        </p:txBody>
      </p:sp>
    </p:spTree>
    <p:extLst>
      <p:ext uri="{BB962C8B-B14F-4D97-AF65-F5344CB8AC3E}">
        <p14:creationId xmlns:p14="http://schemas.microsoft.com/office/powerpoint/2010/main" val="890938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12FCB55E-59A0-A24E-82CA-C86759583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8737" y="980728"/>
            <a:ext cx="10297647" cy="841990"/>
          </a:xfrm>
        </p:spPr>
        <p:txBody>
          <a:bodyPr>
            <a:noAutofit/>
          </a:bodyPr>
          <a:lstStyle/>
          <a:p>
            <a:r>
              <a:rPr lang="tr-TR" sz="3800" dirty="0">
                <a:latin typeface="Raleway" panose="020B0503030101060003" pitchFamily="34" charset="77"/>
              </a:rPr>
              <a:t>WEB PROGRAMLAMA </a:t>
            </a:r>
            <a:br>
              <a:rPr lang="tr-TR" sz="3800" dirty="0">
                <a:latin typeface="Raleway" panose="020B0503030101060003" pitchFamily="34" charset="77"/>
              </a:rPr>
            </a:br>
            <a:r>
              <a:rPr lang="tr-TR" sz="3800" dirty="0">
                <a:latin typeface="Raleway" panose="020B0503030101060003" pitchFamily="34" charset="77"/>
              </a:rPr>
              <a:t>ANALİZİ NİÇİN YAPILIR?</a:t>
            </a:r>
            <a:endParaRPr lang="en-US" sz="3800" dirty="0">
              <a:latin typeface="Montserrat" pitchFamily="2" charset="77"/>
            </a:endParaRP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E6AE7FB-4892-5B4E-A7DB-B0F56C1C98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28736" y="2011919"/>
            <a:ext cx="5271320" cy="602887"/>
          </a:xfrm>
        </p:spPr>
        <p:txBody>
          <a:bodyPr anchor="t"/>
          <a:lstStyle/>
          <a:p>
            <a:r>
              <a:rPr lang="en-US" dirty="0"/>
              <a:t>WEB PROGRAMLAMA ANALİZİ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DDA8123-7ECD-2A44-A629-7F2DB0D01D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28736" y="2492896"/>
            <a:ext cx="9735816" cy="35283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altLang="tr-TR" dirty="0"/>
              <a:t>Web programlama analizinde amaç kullanılan web tabanlı yazılımın en hızlı, eksiksiz ve hatasız kullanılmasıdır. </a:t>
            </a:r>
          </a:p>
          <a:p>
            <a:pPr marL="0" indent="0" algn="just">
              <a:buNone/>
            </a:pPr>
            <a:r>
              <a:rPr lang="tr-TR" altLang="tr-TR" dirty="0"/>
              <a:t>İşte bu yüzden bu analizlerin rahat bir şekilde yapılabilmesi için Web tabanlı yazılımlarda yazılımcılar zaman içerisinde belirli yazılım kalite ve kod standartları geliştirmişlerdir.</a:t>
            </a:r>
          </a:p>
          <a:p>
            <a:pPr marL="0" indent="0" algn="just">
              <a:buNone/>
            </a:pPr>
            <a:r>
              <a:rPr lang="tr-TR" altLang="tr-TR" dirty="0"/>
              <a:t>Web Tabanlı Yazılımın Kalitesi ne kadar iyi ve ne kadar kodlama standardına uygun olursa Web tabanlı bu yazılım kullanılan bu tarayıcılarda o kadar sorunsuz olur.</a:t>
            </a:r>
          </a:p>
          <a:p>
            <a:pPr marL="0" indent="0" algn="just">
              <a:buNone/>
            </a:pP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04131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12FCB55E-59A0-A24E-82CA-C86759583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8737" y="980728"/>
            <a:ext cx="10297647" cy="841990"/>
          </a:xfrm>
        </p:spPr>
        <p:txBody>
          <a:bodyPr>
            <a:noAutofit/>
          </a:bodyPr>
          <a:lstStyle/>
          <a:p>
            <a:r>
              <a:rPr lang="tr-TR" sz="3200" dirty="0"/>
              <a:t>WEB TABANLI PROJELER MVC NEDİR?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E6AE7FB-4892-5B4E-A7DB-B0F56C1C98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28736" y="2011919"/>
            <a:ext cx="5271320" cy="602887"/>
          </a:xfrm>
        </p:spPr>
        <p:txBody>
          <a:bodyPr anchor="t"/>
          <a:lstStyle/>
          <a:p>
            <a:r>
              <a:rPr lang="en-US" dirty="0"/>
              <a:t>MODEL VIEW CONTROL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DDA8123-7ECD-2A44-A629-7F2DB0D01D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28736" y="2492896"/>
            <a:ext cx="10297646" cy="35283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altLang="tr-TR" dirty="0"/>
              <a:t>Yazılımcılar yazılım üzerinde daha üretken olabilmek ve yazılımı daha kaliteli yapabilmek, yazılan kodun daha anlaşılır ve ileriye dönük olabilmesi için katmanlı bir yapıya geçmişlerdir. Bu katmanlı yapıya </a:t>
            </a:r>
            <a:r>
              <a:rPr lang="tr-TR" altLang="tr-TR" b="1" dirty="0"/>
              <a:t>MVC </a:t>
            </a:r>
            <a:r>
              <a:rPr lang="tr-TR" altLang="tr-TR" dirty="0"/>
              <a:t>denilmektedir.</a:t>
            </a:r>
          </a:p>
          <a:p>
            <a:pPr marL="0" indent="0" algn="just">
              <a:buNone/>
            </a:pPr>
            <a:r>
              <a:rPr lang="tr-TR" altLang="tr-TR" b="1" dirty="0"/>
              <a:t>MVC(Model </a:t>
            </a:r>
            <a:r>
              <a:rPr lang="tr-TR" altLang="tr-TR" b="1" dirty="0" err="1"/>
              <a:t>View</a:t>
            </a:r>
            <a:r>
              <a:rPr lang="tr-TR" altLang="tr-TR" b="1" dirty="0"/>
              <a:t> Control): </a:t>
            </a:r>
            <a:r>
              <a:rPr lang="tr-TR" dirty="0"/>
              <a:t>Model-</a:t>
            </a:r>
            <a:r>
              <a:rPr lang="tr-TR" dirty="0" err="1"/>
              <a:t>View</a:t>
            </a:r>
            <a:r>
              <a:rPr lang="tr-TR" dirty="0"/>
              <a:t>-Controller, yazılım mühendisliğinde kullanılan bir "mimari </a:t>
            </a:r>
            <a:r>
              <a:rPr lang="tr-TR" dirty="0" err="1"/>
              <a:t>desen"dir</a:t>
            </a:r>
            <a:r>
              <a:rPr lang="tr-TR" dirty="0"/>
              <a:t>. Kullanıcıya yüklü miktarda verinin sunulduğu karmaşık uygulamalarda veri ve gösterimin soyutlanması esasına dayanır</a:t>
            </a:r>
          </a:p>
          <a:p>
            <a:pPr marL="0" indent="0" algn="just">
              <a:buNone/>
            </a:pPr>
            <a:r>
              <a:rPr lang="tr-TR" altLang="tr-TR" b="1" dirty="0"/>
              <a:t>Örnek: </a:t>
            </a:r>
            <a:r>
              <a:rPr lang="tr-TR" altLang="tr-TR" dirty="0"/>
              <a:t>Bir web tabanlı yazılım projesinde; Yazılım Kısmı, Tasarım Kısmı, Veri Tabanı Kısmı</a:t>
            </a:r>
            <a:endParaRPr lang="tr-TR" altLang="tr-TR" b="1" dirty="0"/>
          </a:p>
        </p:txBody>
      </p:sp>
    </p:spTree>
    <p:extLst>
      <p:ext uri="{BB962C8B-B14F-4D97-AF65-F5344CB8AC3E}">
        <p14:creationId xmlns:p14="http://schemas.microsoft.com/office/powerpoint/2010/main" val="2371780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5">
      <a:dk1>
        <a:srgbClr val="3F3F3F"/>
      </a:dk1>
      <a:lt1>
        <a:srgbClr val="FFFFFF"/>
      </a:lt1>
      <a:dk2>
        <a:srgbClr val="000000"/>
      </a:dk2>
      <a:lt2>
        <a:srgbClr val="A5A5A5"/>
      </a:lt2>
      <a:accent1>
        <a:srgbClr val="00194C"/>
      </a:accent1>
      <a:accent2>
        <a:srgbClr val="EAB200"/>
      </a:accent2>
      <a:accent3>
        <a:srgbClr val="DDDDDD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ustom 28">
      <a:majorFont>
        <a:latin typeface="Gill Sans MT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_Presentation_AS_v6" id="{45D4B8F3-A2A1-4EBC-921A-C97968B9D8A4}" vid="{C51C3324-A74D-46A2-9E07-E5E2BD85B3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E89EE4-AB27-4D78-BC07-4F732FD20DC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E5C955EB-93D1-42BC-87D5-6D8F623BCB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5E3CA2-A4EA-47F1-A362-D62A6FDD99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752</Words>
  <Application>Microsoft Macintosh PowerPoint</Application>
  <PresentationFormat>Widescreen</PresentationFormat>
  <Paragraphs>92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Gill Sans MT</vt:lpstr>
      <vt:lpstr>Gill Sans Nova Light</vt:lpstr>
      <vt:lpstr>Helvetica Light</vt:lpstr>
      <vt:lpstr>Montserrat</vt:lpstr>
      <vt:lpstr>Raleway</vt:lpstr>
      <vt:lpstr>Office Theme</vt:lpstr>
      <vt:lpstr>WEB PROGRAMLAMA ANALİZİ</vt:lpstr>
      <vt:lpstr>WEB PROGRAMLAMA</vt:lpstr>
      <vt:lpstr>WEB PROGRAMLAMA NEDİR?</vt:lpstr>
      <vt:lpstr>WEB PROGRAMLAMA NEDİR?</vt:lpstr>
      <vt:lpstr>WEB PROGRAMLAMA NEDİR?</vt:lpstr>
      <vt:lpstr>WEB PROGRAMLAMA NEDİR?</vt:lpstr>
      <vt:lpstr>WEB PROGRAMLAMA ANALİZİ NEDİR</vt:lpstr>
      <vt:lpstr>WEB PROGRAMLAMA  ANALİZİ NİÇİN YAPILIR?</vt:lpstr>
      <vt:lpstr>WEB TABANLI PROJELER MVC NEDİR?</vt:lpstr>
      <vt:lpstr>WEB TABANLI PROJELER ANALİZ</vt:lpstr>
      <vt:lpstr>WEB TABANLI PROJELER ANALİZ</vt:lpstr>
      <vt:lpstr>WEB TABANLI PROJELER ANALİZ</vt:lpstr>
      <vt:lpstr>WEB TABANLI PROJELER ANALİZ</vt:lpstr>
      <vt:lpstr>WEB TABANLI PROJELER ANALİZ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Alican HAZIR</dc:creator>
  <cp:lastModifiedBy/>
  <cp:revision>1</cp:revision>
  <dcterms:created xsi:type="dcterms:W3CDTF">2018-10-11T21:02:24Z</dcterms:created>
  <dcterms:modified xsi:type="dcterms:W3CDTF">2019-04-24T01:52:39Z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