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7" r:id="rId4"/>
    <p:sldId id="298" r:id="rId5"/>
    <p:sldId id="299" r:id="rId6"/>
    <p:sldId id="300" r:id="rId7"/>
    <p:sldId id="301" r:id="rId8"/>
    <p:sldId id="296" r:id="rId9"/>
    <p:sldId id="302" r:id="rId10"/>
    <p:sldId id="304" r:id="rId11"/>
    <p:sldId id="306" r:id="rId12"/>
    <p:sldId id="303" r:id="rId13"/>
    <p:sldId id="305" r:id="rId14"/>
    <p:sldId id="307" r:id="rId15"/>
    <p:sldId id="308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622"/>
    <a:srgbClr val="AB0A3D"/>
    <a:srgbClr val="7A2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3374"/>
            <a:ext cx="9144000" cy="2387600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56707"/>
            <a:ext cx="9144000" cy="7475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 title="right edge border"/>
          <p:cNvSpPr/>
          <p:nvPr userDrawn="1"/>
        </p:nvSpPr>
        <p:spPr>
          <a:xfrm rot="16200000">
            <a:off x="6073139" y="2320828"/>
            <a:ext cx="45719" cy="704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5430979" y="653271"/>
            <a:ext cx="1330037" cy="1708407"/>
          </a:xfrm>
          <a:prstGeom prst="rect">
            <a:avLst/>
          </a:prstGeom>
        </p:spPr>
      </p:pic>
      <p:pic>
        <p:nvPicPr>
          <p:cNvPr id="17" name="Picture 1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4914901" y="6584822"/>
            <a:ext cx="212776" cy="2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9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8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9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about:blank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26A1-2280-4286-B3F3-EE7C03AE3B26}" type="datetimeFigureOut">
              <a:rPr lang="tr-TR" smtClean="0"/>
              <a:t>29.04.2020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tangle 6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hlinkClick r:id="rId13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9773" r="26368" b="19563"/>
          <a:stretch/>
        </p:blipFill>
        <p:spPr>
          <a:xfrm>
            <a:off x="4894961" y="6579742"/>
            <a:ext cx="220907" cy="28346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3769" y="654857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NİŞANTAŞI ÜNİVERSİTESİ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SQL Server Management </a:t>
            </a:r>
            <a:r>
              <a:rPr lang="tr-TR" b="1" dirty="0" err="1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Studio</a:t>
            </a:r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, </a:t>
            </a:r>
            <a:r>
              <a:rPr lang="tr-TR" b="1" dirty="0" err="1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Azure</a:t>
            </a:r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 ve Visual </a:t>
            </a:r>
            <a:r>
              <a:rPr lang="tr-TR" b="1" dirty="0" err="1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Studio</a:t>
            </a:r>
            <a:endParaRPr lang="tr-TR" b="1" dirty="0">
              <a:ln>
                <a:solidFill>
                  <a:schemeClr val="tx1"/>
                </a:solidFill>
              </a:ln>
              <a:solidFill>
                <a:srgbClr val="7A29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nedir?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631155-8B26-4968-86AA-D11928A234B6}"/>
              </a:ext>
            </a:extLst>
          </p:cNvPr>
          <p:cNvSpPr/>
          <p:nvPr/>
        </p:nvSpPr>
        <p:spPr>
          <a:xfrm>
            <a:off x="851452" y="1957388"/>
            <a:ext cx="372054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, </a:t>
            </a:r>
            <a:r>
              <a:rPr lang="tr-TR" b="1" dirty="0"/>
              <a:t>36 farklı programlama dilini</a:t>
            </a:r>
            <a:r>
              <a:rPr lang="tr-TR" dirty="0"/>
              <a:t> destekler ve dile özgü bir hizmet olması koşuluyla, kod düzenleyici ve hata ayıklayıcının neredeyse her programlama dilini desteklemesine (değişen derecelerde) izin verir. </a:t>
            </a:r>
          </a:p>
          <a:p>
            <a:pPr algn="just">
              <a:lnSpc>
                <a:spcPct val="150000"/>
              </a:lnSpc>
            </a:pPr>
            <a:br>
              <a:rPr lang="tr-TR" dirty="0"/>
            </a:br>
            <a:endParaRPr lang="tr-TR" dirty="0"/>
          </a:p>
        </p:txBody>
      </p:sp>
      <p:pic>
        <p:nvPicPr>
          <p:cNvPr id="5" name="Resim 4" descr="ekran görüntüsü, bilgisayar içeren bir resim&#10;&#10;Açıklama otomatik olarak oluşturuldu">
            <a:extLst>
              <a:ext uri="{FF2B5EF4-FFF2-40B4-BE49-F238E27FC236}">
                <a16:creationId xmlns:a16="http://schemas.microsoft.com/office/drawing/2014/main" id="{60E4BD6A-BF1A-4C42-8702-448D565E6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42" y="1847850"/>
            <a:ext cx="6770632" cy="3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nedir?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631155-8B26-4968-86AA-D11928A234B6}"/>
              </a:ext>
            </a:extLst>
          </p:cNvPr>
          <p:cNvSpPr/>
          <p:nvPr/>
        </p:nvSpPr>
        <p:spPr>
          <a:xfrm>
            <a:off x="851452" y="2078038"/>
            <a:ext cx="5562048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Yerleşik diller C, C ++, C ++ / CLI, Visual Basic .NET, C #, F #, </a:t>
            </a:r>
            <a:r>
              <a:rPr lang="tr-TR" dirty="0" err="1"/>
              <a:t>JavaScript</a:t>
            </a:r>
            <a:r>
              <a:rPr lang="tr-TR" dirty="0"/>
              <a:t>, </a:t>
            </a:r>
            <a:r>
              <a:rPr lang="tr-TR" dirty="0" err="1"/>
              <a:t>TypeScript</a:t>
            </a:r>
            <a:r>
              <a:rPr lang="tr-TR" dirty="0"/>
              <a:t>, XML, XSLT, HTML ve </a:t>
            </a:r>
            <a:r>
              <a:rPr lang="tr-TR" dirty="0" err="1"/>
              <a:t>CSS'dir</a:t>
            </a:r>
            <a:r>
              <a:rPr lang="tr-TR" dirty="0"/>
              <a:t>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err="1"/>
              <a:t>Python</a:t>
            </a:r>
            <a:r>
              <a:rPr lang="tr-TR" dirty="0"/>
              <a:t>, </a:t>
            </a:r>
            <a:r>
              <a:rPr lang="tr-TR" dirty="0" err="1"/>
              <a:t>Ruby</a:t>
            </a:r>
            <a:r>
              <a:rPr lang="tr-TR" dirty="0"/>
              <a:t>, Node.js ve M gibi diğer diller için destek eklentiler aracılığıyla edinilebilir. geçmişte destekleniyordu.</a:t>
            </a:r>
          </a:p>
        </p:txBody>
      </p:sp>
      <p:pic>
        <p:nvPicPr>
          <p:cNvPr id="6" name="Resim 5" descr="çizim, saat içeren bir resim&#10;&#10;Açıklama otomatik olarak oluşturuldu">
            <a:extLst>
              <a:ext uri="{FF2B5EF4-FFF2-40B4-BE49-F238E27FC236}">
                <a16:creationId xmlns:a16="http://schemas.microsoft.com/office/drawing/2014/main" id="{4248E385-71EF-4F21-B487-BEDF2200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2" y="1648988"/>
            <a:ext cx="4180474" cy="3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0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CA534A2-07D3-42C2-A3DF-BBC38FD9C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690688"/>
            <a:ext cx="6931313" cy="459508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5C631155-8B26-4968-86AA-D11928A234B6}"/>
              </a:ext>
            </a:extLst>
          </p:cNvPr>
          <p:cNvSpPr/>
          <p:nvPr/>
        </p:nvSpPr>
        <p:spPr>
          <a:xfrm>
            <a:off x="8032750" y="1690688"/>
            <a:ext cx="362585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Visual </a:t>
            </a:r>
            <a:r>
              <a:rPr lang="tr-TR" b="1" dirty="0" err="1"/>
              <a:t>Studio</a:t>
            </a:r>
            <a:r>
              <a:rPr lang="tr-TR" b="1" dirty="0"/>
              <a:t> 2019 </a:t>
            </a:r>
            <a:r>
              <a:rPr lang="tr-TR" dirty="0"/>
              <a:t>ilk açılış ekranı </a:t>
            </a:r>
            <a:r>
              <a:rPr lang="tr-TR" b="1" dirty="0"/>
              <a:t>Yeni bir proje oluştur </a:t>
            </a:r>
            <a:r>
              <a:rPr lang="tr-TR" dirty="0"/>
              <a:t>butonu ile </a:t>
            </a:r>
            <a:r>
              <a:rPr lang="tr-TR" b="1" dirty="0"/>
              <a:t>ASP.NET</a:t>
            </a:r>
            <a:r>
              <a:rPr lang="tr-TR" dirty="0"/>
              <a:t> projeleri oluşturabiliyoruz.</a:t>
            </a:r>
          </a:p>
        </p:txBody>
      </p:sp>
    </p:spTree>
    <p:extLst>
      <p:ext uri="{BB962C8B-B14F-4D97-AF65-F5344CB8AC3E}">
        <p14:creationId xmlns:p14="http://schemas.microsoft.com/office/powerpoint/2010/main" val="153161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631155-8B26-4968-86AA-D11928A234B6}"/>
              </a:ext>
            </a:extLst>
          </p:cNvPr>
          <p:cNvSpPr/>
          <p:nvPr/>
        </p:nvSpPr>
        <p:spPr>
          <a:xfrm>
            <a:off x="8032750" y="1690688"/>
            <a:ext cx="362585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Visual </a:t>
            </a:r>
            <a:r>
              <a:rPr lang="tr-TR" b="1" dirty="0" err="1"/>
              <a:t>Studio</a:t>
            </a:r>
            <a:r>
              <a:rPr lang="tr-TR" b="1" dirty="0"/>
              <a:t> 2019 </a:t>
            </a:r>
            <a:r>
              <a:rPr lang="tr-TR" dirty="0">
                <a:sym typeface="Wingdings" panose="05000000000000000000" pitchFamily="2" charset="2"/>
              </a:rPr>
              <a:t>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Yeni bir proje oluştur 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ve Karşımıza çıkan seçenekler.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Fotoğrafta görüldüğü gibi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Konsol ve Web Application uygulamaları yer almaktadır.</a:t>
            </a:r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B2ECC92-6C5F-4F8C-830C-FC61D171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0" y="1600120"/>
            <a:ext cx="7060960" cy="46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5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5" name="Resim 4" descr="ekran görüntüsü, ekran, siyah, bilgisayar içeren bir resim&#10;&#10;Açıklama otomatik olarak oluşturuldu">
            <a:extLst>
              <a:ext uri="{FF2B5EF4-FFF2-40B4-BE49-F238E27FC236}">
                <a16:creationId xmlns:a16="http://schemas.microsoft.com/office/drawing/2014/main" id="{46BC344D-F782-4BE4-8F7E-EFFC3D5F4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" y="1573491"/>
            <a:ext cx="8650357" cy="48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Microsoft Access – SQL Sorguları, T-SQL Sorgu Örnekleri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2019</a:t>
            </a:r>
          </a:p>
        </p:txBody>
      </p:sp>
      <p:pic>
        <p:nvPicPr>
          <p:cNvPr id="6" name="Resim 5" descr="ekran, ekran görüntüsü, bilgisayar, iç mekan içeren bir resim&#10;&#10;Açıklama otomatik olarak oluşturuldu">
            <a:extLst>
              <a:ext uri="{FF2B5EF4-FFF2-40B4-BE49-F238E27FC236}">
                <a16:creationId xmlns:a16="http://schemas.microsoft.com/office/drawing/2014/main" id="{74AE23EF-7BCE-4D97-81CF-82B8E786E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1573492"/>
            <a:ext cx="8759687" cy="49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SQL Server Management </a:t>
            </a:r>
            <a:r>
              <a:rPr lang="tr-TR" dirty="0" err="1"/>
              <a:t>Studio</a:t>
            </a:r>
            <a:r>
              <a:rPr lang="tr-TR" dirty="0"/>
              <a:t>, </a:t>
            </a:r>
            <a:r>
              <a:rPr lang="tr-TR" dirty="0" err="1"/>
              <a:t>Azure</a:t>
            </a:r>
            <a:r>
              <a:rPr lang="tr-TR" dirty="0"/>
              <a:t> ve Visual </a:t>
            </a:r>
            <a:r>
              <a:rPr lang="tr-TR" dirty="0" err="1"/>
              <a:t>Studio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DF6A50C-CF64-4BB3-B914-2F2F8E3B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495"/>
            <a:ext cx="10515600" cy="28160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Teşekkürler.</a:t>
            </a:r>
            <a:br>
              <a:rPr lang="tr-TR" sz="2400" dirty="0"/>
            </a:br>
            <a:r>
              <a:rPr lang="tr-TR" sz="2400" dirty="0"/>
              <a:t>Alican HAZIR</a:t>
            </a:r>
            <a:endParaRPr lang="tr-TR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8DAB37-4F5A-2646-BC38-7D077013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8536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SQL Server Management </a:t>
            </a:r>
            <a:r>
              <a:rPr lang="tr-TR" dirty="0" err="1"/>
              <a:t>Studio</a:t>
            </a:r>
            <a:r>
              <a:rPr lang="tr-TR" dirty="0"/>
              <a:t> Nedir? Yazılımı Tanıyalım.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0D44A34-3118-46A5-8151-5B446C9861F3}"/>
              </a:ext>
            </a:extLst>
          </p:cNvPr>
          <p:cNvSpPr/>
          <p:nvPr/>
        </p:nvSpPr>
        <p:spPr>
          <a:xfrm>
            <a:off x="851452" y="1769959"/>
            <a:ext cx="5039139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D5156"/>
                </a:solidFill>
                <a:latin typeface="arial" panose="020B0604020202020204" pitchFamily="34" charset="0"/>
              </a:rPr>
              <a:t>SQL Server Management </a:t>
            </a:r>
            <a:r>
              <a:rPr lang="tr-TR" b="1" dirty="0" err="1">
                <a:solidFill>
                  <a:srgbClr val="4D5156"/>
                </a:solidFill>
                <a:latin typeface="arial" panose="020B0604020202020204" pitchFamily="34" charset="0"/>
              </a:rPr>
              <a:t>Studio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, Microsoft SQL Server içindeki tüm bileşenleri yapılandırmak, yönetmek ve yönetmek için kullanılan ilk olarak Microsoft SQL Server 2005 ile başlatılan bir yazılım uygulamasıdır. SQL 2000 veya öncesinde Enterprise 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Managerdır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b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</a:b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Bu yazılımda </a:t>
            </a:r>
            <a:r>
              <a:rPr lang="tr-TR" b="1" dirty="0">
                <a:solidFill>
                  <a:srgbClr val="4D5156"/>
                </a:solidFill>
                <a:latin typeface="arial" panose="020B0604020202020204" pitchFamily="34" charset="0"/>
              </a:rPr>
              <a:t>T-SQL Sorgulama Dilini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(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Transact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Structured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Query Language) kullanırız.</a:t>
            </a:r>
          </a:p>
        </p:txBody>
      </p:sp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1768D29-F698-4655-A02A-0C8A23FA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9373" r="8901" b="10459"/>
          <a:stretch/>
        </p:blipFill>
        <p:spPr>
          <a:xfrm>
            <a:off x="6096000" y="1935853"/>
            <a:ext cx="56190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SQL Server Management </a:t>
            </a:r>
            <a:r>
              <a:rPr lang="tr-TR" dirty="0" err="1"/>
              <a:t>Studio</a:t>
            </a:r>
            <a:r>
              <a:rPr lang="tr-TR" dirty="0"/>
              <a:t> Nedir? Yazılımı Tanıyalım.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2426501-9031-4027-A7C5-4232B4DB9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9" y="1573491"/>
            <a:ext cx="6671641" cy="483794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A67D5D4B-BA95-4122-9DB1-9AA39DFCAC90}"/>
              </a:ext>
            </a:extLst>
          </p:cNvPr>
          <p:cNvSpPr/>
          <p:nvPr/>
        </p:nvSpPr>
        <p:spPr>
          <a:xfrm>
            <a:off x="7724911" y="1573491"/>
            <a:ext cx="4217667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D5156"/>
                </a:solidFill>
                <a:latin typeface="arial" panose="020B0604020202020204" pitchFamily="34" charset="0"/>
              </a:rPr>
              <a:t>SQL Server Management </a:t>
            </a:r>
            <a:r>
              <a:rPr lang="tr-TR" b="1" dirty="0" err="1">
                <a:solidFill>
                  <a:srgbClr val="4D5156"/>
                </a:solidFill>
                <a:latin typeface="arial" panose="020B0604020202020204" pitchFamily="34" charset="0"/>
              </a:rPr>
              <a:t>Studio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, yazılımının görünümü soldaki fotoğrafta yer almaktadır. Sol tarafta bulunan 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sidebar’da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database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ve 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tables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kısımları dikkate alalım!</a:t>
            </a:r>
          </a:p>
          <a:p>
            <a:pPr algn="just">
              <a:lnSpc>
                <a:spcPct val="150000"/>
              </a:lnSpc>
            </a:pPr>
            <a:endParaRPr lang="tr-TR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Önce Veri Tabanı, sonra tablolar oluşturulur ve seçilen veri tabanına göre yeni bir </a:t>
            </a:r>
            <a:r>
              <a:rPr lang="tr-TR" dirty="0" err="1">
                <a:solidFill>
                  <a:srgbClr val="4D5156"/>
                </a:solidFill>
                <a:latin typeface="arial" panose="020B0604020202020204" pitchFamily="34" charset="0"/>
              </a:rPr>
              <a:t>query</a:t>
            </a:r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oluşturabiliriz.</a:t>
            </a:r>
          </a:p>
        </p:txBody>
      </p:sp>
    </p:spTree>
    <p:extLst>
      <p:ext uri="{BB962C8B-B14F-4D97-AF65-F5344CB8AC3E}">
        <p14:creationId xmlns:p14="http://schemas.microsoft.com/office/powerpoint/2010/main" val="73581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SQL Server Management </a:t>
            </a:r>
            <a:r>
              <a:rPr lang="tr-TR" dirty="0" err="1"/>
              <a:t>Studio</a:t>
            </a:r>
            <a:r>
              <a:rPr lang="tr-TR" dirty="0"/>
              <a:t> Nedir? Yazılımı Tanıyalım.</a:t>
            </a:r>
          </a:p>
        </p:txBody>
      </p:sp>
      <p:pic>
        <p:nvPicPr>
          <p:cNvPr id="6" name="Resim 5" descr="ekran görüntüsü, bilgisayar, dizüstü, ekran içeren bir resim&#10;&#10;Açıklama otomatik olarak oluşturuldu">
            <a:extLst>
              <a:ext uri="{FF2B5EF4-FFF2-40B4-BE49-F238E27FC236}">
                <a16:creationId xmlns:a16="http://schemas.microsoft.com/office/drawing/2014/main" id="{1D1D3937-4759-4405-A46B-129461408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>
          <a:xfrm>
            <a:off x="933895" y="1690688"/>
            <a:ext cx="10515600" cy="48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SQL Server Management </a:t>
            </a:r>
            <a:r>
              <a:rPr lang="tr-TR" dirty="0" err="1"/>
              <a:t>Studio</a:t>
            </a:r>
            <a:r>
              <a:rPr lang="tr-TR" dirty="0"/>
              <a:t> Nedir? Yazılımı Tanıyalım.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4783100-AE4D-4A15-9733-57EC6751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1690688"/>
            <a:ext cx="10079665" cy="47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Azure</a:t>
            </a:r>
            <a:r>
              <a:rPr lang="tr-TR" dirty="0"/>
              <a:t> Nedir?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8D7A08B-1A17-4667-A7A8-C004A8027C11}"/>
              </a:ext>
            </a:extLst>
          </p:cNvPr>
          <p:cNvSpPr/>
          <p:nvPr/>
        </p:nvSpPr>
        <p:spPr>
          <a:xfrm>
            <a:off x="851452" y="1988287"/>
            <a:ext cx="4911395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Microsoft </a:t>
            </a:r>
            <a:r>
              <a:rPr lang="tr-TR" dirty="0" err="1"/>
              <a:t>Azure</a:t>
            </a:r>
            <a:r>
              <a:rPr lang="tr-TR" dirty="0"/>
              <a:t> hem açık çevre ortamlarından hem de İnternet'ten tüketilebilen çok çeşitli İnternet hizmetini sağlamakta" olan bir bulut platformu hizmetidir.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Microsoft Online Services hizmetinin </a:t>
            </a:r>
            <a:r>
              <a:rPr lang="tr-TR" dirty="0" err="1"/>
              <a:t>lansmanından</a:t>
            </a:r>
            <a:r>
              <a:rPr lang="tr-TR" dirty="0"/>
              <a:t> sonra gelen bulut bilgi işlemi içine alınan Microsoft'un ilk adımıdır.</a:t>
            </a:r>
          </a:p>
        </p:txBody>
      </p:sp>
      <p:pic>
        <p:nvPicPr>
          <p:cNvPr id="9" name="Resim 8" descr="cihaz içeren bir resim&#10;&#10;Açıklama otomatik olarak oluşturuldu">
            <a:extLst>
              <a:ext uri="{FF2B5EF4-FFF2-40B4-BE49-F238E27FC236}">
                <a16:creationId xmlns:a16="http://schemas.microsoft.com/office/drawing/2014/main" id="{55430B72-40BB-471D-BCF0-2E4ED18F3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77" y="1987562"/>
            <a:ext cx="4469217" cy="231654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A46CEB7-E496-46E1-A9CC-B688BD8DA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13" y="3448971"/>
            <a:ext cx="3234735" cy="30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Azure</a:t>
            </a:r>
            <a:r>
              <a:rPr lang="tr-TR" dirty="0"/>
              <a:t> Platformu Görünümü</a:t>
            </a:r>
          </a:p>
        </p:txBody>
      </p:sp>
      <p:pic>
        <p:nvPicPr>
          <p:cNvPr id="1026" name="Picture 2" descr="Azure Portal klavye kısayolları ‒ defkey">
            <a:extLst>
              <a:ext uri="{FF2B5EF4-FFF2-40B4-BE49-F238E27FC236}">
                <a16:creationId xmlns:a16="http://schemas.microsoft.com/office/drawing/2014/main" id="{37C1D711-12C7-40B0-80AE-929B6F95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" y="1634225"/>
            <a:ext cx="8411818" cy="47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2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Azure</a:t>
            </a:r>
            <a:r>
              <a:rPr lang="tr-TR" dirty="0"/>
              <a:t> Microsoft SQL Database ve SQL Server Management </a:t>
            </a:r>
            <a:r>
              <a:rPr lang="tr-TR" dirty="0" err="1"/>
              <a:t>Studio</a:t>
            </a:r>
            <a:endParaRPr lang="tr-TR" dirty="0"/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A4BFD05-A627-4869-B432-606CC553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0" y="1597025"/>
            <a:ext cx="89439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/>
              <a:t>SQL Server Management </a:t>
            </a:r>
            <a:r>
              <a:rPr lang="tr-TR" sz="2900" dirty="0" err="1"/>
              <a:t>Studio</a:t>
            </a:r>
            <a:r>
              <a:rPr lang="tr-TR" sz="2900" dirty="0"/>
              <a:t>, </a:t>
            </a:r>
            <a:r>
              <a:rPr lang="tr-TR" sz="2900" dirty="0" err="1"/>
              <a:t>Azure</a:t>
            </a:r>
            <a:r>
              <a:rPr lang="tr-TR" sz="2900" dirty="0"/>
              <a:t> ve Visual </a:t>
            </a:r>
            <a:r>
              <a:rPr lang="tr-TR" sz="2900" dirty="0" err="1"/>
              <a:t>Studio</a:t>
            </a:r>
            <a:endParaRPr lang="tr-TR" sz="29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nedir?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631155-8B26-4968-86AA-D11928A234B6}"/>
              </a:ext>
            </a:extLst>
          </p:cNvPr>
          <p:cNvSpPr/>
          <p:nvPr/>
        </p:nvSpPr>
        <p:spPr>
          <a:xfrm>
            <a:off x="851452" y="1941793"/>
            <a:ext cx="541020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, birçok programlama dilini kullanarak program, uygulama ya da web sitesi yapabileceğiniz bir IDE yani entegre geliştirme ortamıdır.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Microsoft Windows için bilgisayar programları, web siteleri, web uygulamaları, web hizmetleri ve mobil uygulamalar geliştirmek için kullanılır.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9" name="Resim 8" descr="çizim, saat içeren bir resim&#10;&#10;Açıklama otomatik olarak oluşturuldu">
            <a:extLst>
              <a:ext uri="{FF2B5EF4-FFF2-40B4-BE49-F238E27FC236}">
                <a16:creationId xmlns:a16="http://schemas.microsoft.com/office/drawing/2014/main" id="{B6E57426-1A5A-4175-8C6D-31982E40D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2" y="1648988"/>
            <a:ext cx="4180474" cy="3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9">
      <a:dk1>
        <a:srgbClr val="262626"/>
      </a:dk1>
      <a:lt1>
        <a:srgbClr val="F2F2F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536</Words>
  <Application>Microsoft Macintosh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Arial</vt:lpstr>
      <vt:lpstr>Office Theme</vt:lpstr>
      <vt:lpstr>NİŞANTAŞI ÜNİVERSİTESİ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SQL Server Management Studio, Azure ve Visual Studio</vt:lpstr>
      <vt:lpstr>Microsoft Access – SQL Sorguları, T-SQL Sorgu Örnekleri</vt:lpstr>
      <vt:lpstr>SQL Server Management Studio, Azure ve Visual Studio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NİŞANTAŞI ÜNİVERSİTESİ</dc:title>
  <dc:creator>NİŞANTAŞI ÜNİVERSİTESİ</dc:creator>
  <cp:lastModifiedBy>Alican HAZIR</cp:lastModifiedBy>
  <cp:revision>62</cp:revision>
  <dcterms:created xsi:type="dcterms:W3CDTF">2018-10-04T16:47:02Z</dcterms:created>
  <dcterms:modified xsi:type="dcterms:W3CDTF">2020-04-28T22:17:42Z</dcterms:modified>
</cp:coreProperties>
</file>