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74" r:id="rId6"/>
    <p:sldId id="275" r:id="rId7"/>
    <p:sldId id="276" r:id="rId8"/>
    <p:sldId id="282" r:id="rId9"/>
    <p:sldId id="277" r:id="rId10"/>
    <p:sldId id="278" r:id="rId11"/>
    <p:sldId id="279" r:id="rId12"/>
    <p:sldId id="280" r:id="rId13"/>
    <p:sldId id="281" r:id="rId14"/>
    <p:sldId id="283" r:id="rId15"/>
    <p:sldId id="284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2622"/>
    <a:srgbClr val="AB0A3D"/>
    <a:srgbClr val="7A29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8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5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73374"/>
            <a:ext cx="9144000" cy="2387600"/>
          </a:xfrm>
        </p:spPr>
        <p:txBody>
          <a:bodyPr anchor="b">
            <a:noAutofit/>
          </a:bodyPr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56707"/>
            <a:ext cx="9144000" cy="74753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Rectangle 9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 title="right edge border"/>
          <p:cNvSpPr/>
          <p:nvPr userDrawn="1"/>
        </p:nvSpPr>
        <p:spPr>
          <a:xfrm rot="16200000">
            <a:off x="6073139" y="2320828"/>
            <a:ext cx="45719" cy="70457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hlinkClick r:id="rId3"/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5430979" y="653271"/>
            <a:ext cx="1330037" cy="1708407"/>
          </a:xfrm>
          <a:prstGeom prst="rect">
            <a:avLst/>
          </a:prstGeom>
        </p:spPr>
      </p:pic>
      <p:pic>
        <p:nvPicPr>
          <p:cNvPr id="17" name="Picture 16">
            <a:hlinkClick r:id="rId3"/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t="18450" r="25310" b="18450"/>
          <a:stretch/>
        </p:blipFill>
        <p:spPr>
          <a:xfrm>
            <a:off x="4914901" y="6584822"/>
            <a:ext cx="212776" cy="2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47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90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516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5369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99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88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387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1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048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3931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9A006F-2F81-494A-91E3-9C2426BA84E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950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about:blank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A26A1-2280-4286-B3F3-EE7C03AE3B26}" type="datetimeFigureOut">
              <a:rPr lang="tr-TR" smtClean="0"/>
              <a:t>8.05.2020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Rectangle 6" title="right edge border"/>
          <p:cNvSpPr/>
          <p:nvPr userDrawn="1"/>
        </p:nvSpPr>
        <p:spPr>
          <a:xfrm rot="16200000">
            <a:off x="5954268" y="-5954268"/>
            <a:ext cx="283464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right edge border"/>
          <p:cNvSpPr/>
          <p:nvPr userDrawn="1"/>
        </p:nvSpPr>
        <p:spPr>
          <a:xfrm rot="16200000">
            <a:off x="5954268" y="625475"/>
            <a:ext cx="283464" cy="12192000"/>
          </a:xfrm>
          <a:prstGeom prst="rect">
            <a:avLst/>
          </a:prstGeom>
          <a:solidFill>
            <a:srgbClr val="7A29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hlinkClick r:id="rId13"/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8" t="19773" r="26368" b="19563"/>
          <a:stretch/>
        </p:blipFill>
        <p:spPr>
          <a:xfrm>
            <a:off x="4894961" y="6579742"/>
            <a:ext cx="220907" cy="283465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042281" y="6562391"/>
            <a:ext cx="2239664" cy="318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>
                <a:solidFill>
                  <a:schemeClr val="bg1"/>
                </a:solidFill>
              </a:rPr>
              <a:t>NİŞANTAŞI ÜNİVERSİTESİ 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9343769" y="6548577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NİŞANTAŞI ÜNİVERSİTESİ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b="1" dirty="0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T-SQL Sorgular </a:t>
            </a:r>
            <a:r>
              <a:rPr lang="tr-TR" b="1">
                <a:ln>
                  <a:solidFill>
                    <a:schemeClr val="tx1"/>
                  </a:solidFill>
                </a:ln>
                <a:solidFill>
                  <a:srgbClr val="7A2924"/>
                </a:solidFill>
              </a:rPr>
              <a:t>ve Operatörler</a:t>
            </a:r>
            <a:endParaRPr lang="tr-TR" b="1" dirty="0">
              <a:ln>
                <a:solidFill>
                  <a:schemeClr val="tx1"/>
                </a:solidFill>
              </a:ln>
              <a:solidFill>
                <a:srgbClr val="7A29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Union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Operatörü</a:t>
            </a:r>
          </a:p>
          <a:p>
            <a:pPr algn="just">
              <a:lnSpc>
                <a:spcPct val="150000"/>
              </a:lnSpc>
            </a:pP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Union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deyimi SQL cümleciğinde iki tablodan birden kayıt çekmek için kullanılır. Ancak çekilecek kolonların aynı veri tipinden olmaları gerekir.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Çekilen veriler birbirlerinden farklı (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distinct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) olmalıdır. 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Aynı olan verilerden yalnızca birisini seçer.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* Bu operatörün kullanımını çalışma videosunda göreceğiz.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425323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JOIN Operatörü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 de birbiri ile ilişkili tablolardan veri çekmek için JOIN komutlarını kullanırız.</a:t>
            </a:r>
          </a:p>
          <a:p>
            <a:pPr algn="just">
              <a:lnSpc>
                <a:spcPct val="150000"/>
              </a:lnSpc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INNER JOIN, LEFT JOIN, RIGHT JOIN komutları en sık kullanılan komutlardır.</a:t>
            </a:r>
          </a:p>
          <a:p>
            <a:pPr algn="just">
              <a:lnSpc>
                <a:spcPct val="150000"/>
              </a:lnSpc>
            </a:pP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Join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kullanımını MS-SQL’de Query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Designer’da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dilersek otomatik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olarakta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* Inner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Join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kullanımını çalışma videosunda göreceğiz.</a:t>
            </a:r>
          </a:p>
          <a:p>
            <a:pPr algn="just">
              <a:lnSpc>
                <a:spcPct val="150000"/>
              </a:lnSpc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1572591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</a:t>
            </a:r>
            <a:r>
              <a:rPr lang="tr-TR" sz="2200" b="1" dirty="0" err="1"/>
              <a:t>Group</a:t>
            </a:r>
            <a:r>
              <a:rPr lang="tr-TR" sz="2200" b="1" dirty="0"/>
              <a:t> </a:t>
            </a:r>
            <a:r>
              <a:rPr lang="tr-TR" sz="2200" b="1" dirty="0" err="1"/>
              <a:t>By</a:t>
            </a:r>
            <a:r>
              <a:rPr lang="tr-TR" sz="2200" b="1" dirty="0"/>
              <a:t> ve </a:t>
            </a:r>
            <a:r>
              <a:rPr lang="tr-TR" sz="2200" b="1" dirty="0" err="1"/>
              <a:t>Having</a:t>
            </a:r>
            <a:r>
              <a:rPr lang="tr-TR" sz="2200" b="1" dirty="0"/>
              <a:t> Kullanımı</a:t>
            </a:r>
          </a:p>
          <a:p>
            <a:pPr algn="just" fontAlgn="base">
              <a:lnSpc>
                <a:spcPct val="150000"/>
              </a:lnSpc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Group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By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Kullanımı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adından da anlaşılacağı gibi gruplama yapmak için kullanılan bir fonksiyondur. Birden çok aynı olan kaydı bir defa listelemek için kullanılır.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Having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Kullanımı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bu komut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Group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tr-TR" sz="2200" dirty="0" err="1">
                <a:solidFill>
                  <a:schemeClr val="bg1">
                    <a:lumMod val="10000"/>
                  </a:schemeClr>
                </a:solidFill>
              </a:rPr>
              <a:t>by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komutundan hemen sonra kullanılır. Gruplanmış olan kayıtlardan, hangilerini isteyip hangilerini istemeyeceğimizi belirler.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* Yine ilerleyen derslerimizde bu operatörleri MS-SQL üzerinde göreceğiz.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3362860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</a:t>
            </a:r>
            <a:r>
              <a:rPr lang="tr-TR" sz="2200" b="1" dirty="0" err="1"/>
              <a:t>Min</a:t>
            </a:r>
            <a:r>
              <a:rPr lang="tr-TR" sz="2200" b="1" dirty="0"/>
              <a:t>, </a:t>
            </a:r>
            <a:r>
              <a:rPr lang="tr-TR" sz="2200" b="1" dirty="0" err="1"/>
              <a:t>Max</a:t>
            </a:r>
            <a:r>
              <a:rPr lang="tr-TR" sz="2200" b="1" dirty="0"/>
              <a:t>, </a:t>
            </a:r>
            <a:r>
              <a:rPr lang="tr-TR" sz="2200" b="1" dirty="0" err="1"/>
              <a:t>Count</a:t>
            </a:r>
            <a:r>
              <a:rPr lang="tr-TR" sz="2200" b="1" dirty="0"/>
              <a:t>, </a:t>
            </a:r>
            <a:r>
              <a:rPr lang="tr-TR" sz="2200" b="1" dirty="0" err="1"/>
              <a:t>Avg</a:t>
            </a:r>
            <a:r>
              <a:rPr lang="tr-TR" sz="2200" b="1" dirty="0"/>
              <a:t>, </a:t>
            </a:r>
            <a:r>
              <a:rPr lang="tr-TR" sz="2200" b="1" dirty="0" err="1"/>
              <a:t>Sum</a:t>
            </a:r>
            <a:endParaRPr lang="tr-TR" sz="2200" b="1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SQL’de tabloda yer alan alanlarda yani kayıtlarda yer alan matematiksel verileri, dataları dilersek yorumlayabiliriz.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Örnek: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Yazdığımız sorgu ile minimum veya maksimum olan bir sayısal datayı göstertebilir veya iki datanın farkını, toplamanı, averajını alabiliriz. SQL sorgular üzerinde tüm matematiksel işlemler yapılabilmektedir.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3388067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</a:t>
            </a:r>
            <a:r>
              <a:rPr lang="tr-TR" sz="2200" b="1" dirty="0" err="1"/>
              <a:t>Min</a:t>
            </a:r>
            <a:r>
              <a:rPr lang="tr-TR" sz="2200" b="1" dirty="0"/>
              <a:t>, </a:t>
            </a:r>
            <a:r>
              <a:rPr lang="tr-TR" sz="2200" b="1" dirty="0" err="1"/>
              <a:t>Max</a:t>
            </a:r>
            <a:r>
              <a:rPr lang="tr-TR" sz="2200" b="1" dirty="0"/>
              <a:t>, </a:t>
            </a:r>
            <a:r>
              <a:rPr lang="tr-TR" sz="2200" b="1" dirty="0" err="1"/>
              <a:t>Count</a:t>
            </a:r>
            <a:r>
              <a:rPr lang="tr-TR" sz="2200" b="1" dirty="0"/>
              <a:t>, </a:t>
            </a:r>
            <a:r>
              <a:rPr lang="tr-TR" sz="2200" b="1" dirty="0" err="1"/>
              <a:t>Avg</a:t>
            </a:r>
            <a:r>
              <a:rPr lang="tr-TR" sz="2200" b="1" dirty="0"/>
              <a:t>, </a:t>
            </a:r>
            <a:r>
              <a:rPr lang="tr-TR" sz="2200" b="1" dirty="0" err="1"/>
              <a:t>Sum</a:t>
            </a:r>
            <a:endParaRPr lang="tr-TR" sz="2200" b="1" dirty="0"/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SQL’de tabloda yer alan alanlarda yani kayıtlarda yer alan matematiksel verileri, dataları dilersek yorumlayabiliriz. </a:t>
            </a:r>
          </a:p>
          <a:p>
            <a:pPr marL="0" indent="0" algn="just" fontAlgn="base">
              <a:lnSpc>
                <a:spcPct val="150000"/>
              </a:lnSpc>
              <a:buNone/>
            </a:pP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Örnek: 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Yazdığımız sorgu ile minimum veya maksimum olan bir sayısal datayı göstertebilir veya iki datanın farkını, toplamanı, averajını alabiliriz. SQL sorgular üzerinde tüm matematiksel işlemler yapılabilmektedir.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894952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1452" y="1690688"/>
            <a:ext cx="5452872" cy="4562983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tr-TR" sz="2200" b="1" dirty="0"/>
              <a:t>SQL’de Örnek Tablo Yaratma Kodu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7BB3C1-6B5C-EB42-AA01-64E47769E39D}"/>
              </a:ext>
            </a:extLst>
          </p:cNvPr>
          <p:cNvSpPr/>
          <p:nvPr/>
        </p:nvSpPr>
        <p:spPr>
          <a:xfrm>
            <a:off x="851452" y="2395681"/>
            <a:ext cx="3720548" cy="1720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USE [okul]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SET ANSI_NULLS ON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SET QUOTED_IDENTIFIER ON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CFE81-7FC0-6543-B936-83F64FA56EC4}"/>
              </a:ext>
            </a:extLst>
          </p:cNvPr>
          <p:cNvSpPr/>
          <p:nvPr/>
        </p:nvSpPr>
        <p:spPr>
          <a:xfrm>
            <a:off x="6005090" y="2142498"/>
            <a:ext cx="3899452" cy="2828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CREATE TABLE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dbo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].[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ogrenci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</a:t>
            </a:r>
          </a:p>
          <a:p>
            <a:pPr algn="just" fontAlgn="base">
              <a:lnSpc>
                <a:spcPct val="150000"/>
              </a:lnSpc>
            </a:pPr>
            <a:endParaRPr lang="tr-TR" sz="1200" dirty="0">
              <a:solidFill>
                <a:schemeClr val="bg1">
                  <a:lumMod val="10000"/>
                </a:schemeClr>
              </a:solidFill>
            </a:endParaRP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no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int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IDENTITY(1,1) NOT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TCkimlik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bigint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[adi]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](50)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soyadi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](50)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[cinsiyeti]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int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dogumtarihi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date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[adresi]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max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) NULL,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email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nvarchar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](50) NULL,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D63D5B-FCD4-0B4E-B904-8E8A5C938C53}"/>
              </a:ext>
            </a:extLst>
          </p:cNvPr>
          <p:cNvSpPr/>
          <p:nvPr/>
        </p:nvSpPr>
        <p:spPr>
          <a:xfrm>
            <a:off x="838200" y="4398160"/>
            <a:ext cx="11085576" cy="1997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CONSTRAINT 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PK_ogrenci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PRIMARY KEY CLUSTERED 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(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	[</a:t>
            </a:r>
            <a:r>
              <a:rPr lang="tr-TR" sz="1200" dirty="0" err="1">
                <a:solidFill>
                  <a:schemeClr val="bg1">
                    <a:lumMod val="10000"/>
                  </a:schemeClr>
                </a:solidFill>
              </a:rPr>
              <a:t>no</a:t>
            </a: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] ASC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)WITH (PAD_INDEX = OFF, STATISTICS_NORECOMPUTE = OFF, IGNORE_DUP_KEY = OFF, ALLOW_ROW_LOCKS = ON, ALLOW_PAGE_LOCKS = ON) ON [PRIMARY]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) ON [PRIMARY] TEXTIMAGE_ON [PRIMARY]</a:t>
            </a:r>
          </a:p>
          <a:p>
            <a:pPr algn="just" fontAlgn="base">
              <a:lnSpc>
                <a:spcPct val="150000"/>
              </a:lnSpc>
            </a:pPr>
            <a:r>
              <a:rPr lang="tr-TR" sz="1200" dirty="0">
                <a:solidFill>
                  <a:schemeClr val="bg1">
                    <a:lumMod val="10000"/>
                  </a:schemeClr>
                </a:solidFill>
              </a:rPr>
              <a:t>GO</a:t>
            </a:r>
          </a:p>
        </p:txBody>
      </p:sp>
    </p:spTree>
    <p:extLst>
      <p:ext uri="{BB962C8B-B14F-4D97-AF65-F5344CB8AC3E}">
        <p14:creationId xmlns:p14="http://schemas.microsoft.com/office/powerpoint/2010/main" val="1973733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FDF6A50C-CF64-4BB3-B914-2F2F8E3B7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495"/>
            <a:ext cx="10515600" cy="281608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/>
              <a:t>Teşekkürler.</a:t>
            </a:r>
            <a:br>
              <a:rPr lang="tr-TR" sz="2400" dirty="0"/>
            </a:br>
            <a:r>
              <a:rPr lang="tr-TR" sz="2400" dirty="0"/>
              <a:t>Alican HAZIR</a:t>
            </a:r>
            <a:endParaRPr lang="tr-TR" sz="2200" dirty="0"/>
          </a:p>
        </p:txBody>
      </p:sp>
    </p:spTree>
    <p:extLst>
      <p:ext uri="{BB962C8B-B14F-4D97-AF65-F5344CB8AC3E}">
        <p14:creationId xmlns:p14="http://schemas.microsoft.com/office/powerpoint/2010/main" val="85361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302898"/>
              </p:ext>
            </p:extLst>
          </p:nvPr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‘a%’</a:t>
            </a:r>
            <a:r>
              <a:rPr lang="tr-TR" dirty="0"/>
              <a:t>---&gt; Öğrenci tablosundaki ‘adi’ sütununda ‘A’ ile başlayan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382277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250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‘%a’</a:t>
            </a:r>
            <a:r>
              <a:rPr lang="tr-TR" dirty="0"/>
              <a:t>---&gt; Öğrenci tablosundaki ‘adi’ sütununda son harfi ‘A’ ile biten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767790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2584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‘_e%’</a:t>
            </a:r>
            <a:r>
              <a:rPr lang="tr-TR" dirty="0"/>
              <a:t>---&gt; Öğrenci tablosundaki ‘adi’ sütununda son ikinci harfi ‘e’ ile başlayan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360865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5451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/>
        </p:nvGraphicFramePr>
        <p:xfrm>
          <a:off x="966944" y="241252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445119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‘%ur%’</a:t>
            </a:r>
            <a:r>
              <a:rPr lang="tr-TR" dirty="0"/>
              <a:t>---&gt; Öğrenci tablosundaki ‘adi’ sütununda </a:t>
            </a:r>
            <a:r>
              <a:rPr lang="tr-TR" dirty="0">
                <a:solidFill>
                  <a:srgbClr val="C00000"/>
                </a:solidFill>
              </a:rPr>
              <a:t>‘ur’ </a:t>
            </a:r>
            <a:r>
              <a:rPr lang="tr-TR" dirty="0"/>
              <a:t>harfleri geçen kayıtları gösterir.</a:t>
            </a:r>
          </a:p>
        </p:txBody>
      </p:sp>
      <p:graphicFrame>
        <p:nvGraphicFramePr>
          <p:cNvPr id="8" name="6 Tablo">
            <a:extLst>
              <a:ext uri="{FF2B5EF4-FFF2-40B4-BE49-F238E27FC236}">
                <a16:creationId xmlns:a16="http://schemas.microsoft.com/office/drawing/2014/main" id="{1F8EC04A-F5C6-6D43-BB03-015688326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850181"/>
              </p:ext>
            </p:extLst>
          </p:nvPr>
        </p:nvGraphicFramePr>
        <p:xfrm>
          <a:off x="966944" y="5344521"/>
          <a:ext cx="10066816" cy="846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896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7040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Like</a:t>
            </a:r>
            <a:r>
              <a:rPr lang="tr-TR" sz="2200" b="1" dirty="0"/>
              <a:t> Operatörü: </a:t>
            </a:r>
            <a:r>
              <a:rPr lang="tr-TR" sz="2200" dirty="0"/>
              <a:t>Aşağıdaki öğrenci tablomuzda</a:t>
            </a:r>
            <a:r>
              <a:rPr lang="tr-TR" sz="2200" b="1" dirty="0"/>
              <a:t>, </a:t>
            </a:r>
            <a:r>
              <a:rPr lang="tr-TR" sz="2200" dirty="0"/>
              <a:t>sorgumuzda </a:t>
            </a:r>
            <a:r>
              <a:rPr lang="tr-TR" sz="2200" dirty="0">
                <a:solidFill>
                  <a:srgbClr val="C00000"/>
                </a:solidFill>
              </a:rPr>
              <a:t>"</a:t>
            </a:r>
            <a:r>
              <a:rPr lang="tr-TR" sz="2200" dirty="0" err="1">
                <a:solidFill>
                  <a:srgbClr val="C00000"/>
                </a:solidFill>
              </a:rPr>
              <a:t>like</a:t>
            </a:r>
            <a:r>
              <a:rPr lang="tr-TR" sz="2200" dirty="0">
                <a:solidFill>
                  <a:srgbClr val="C00000"/>
                </a:solidFill>
              </a:rPr>
              <a:t>" </a:t>
            </a:r>
            <a:r>
              <a:rPr lang="tr-TR" sz="2200" dirty="0"/>
              <a:t>operatörü kullanarak</a:t>
            </a:r>
            <a:r>
              <a:rPr lang="tr-TR" sz="2200" dirty="0">
                <a:solidFill>
                  <a:schemeClr val="bg1">
                    <a:lumMod val="10000"/>
                  </a:schemeClr>
                </a:solidFill>
              </a:rPr>
              <a:t> çeşitli sorgular oluşturabiliriz.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200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graphicFrame>
        <p:nvGraphicFramePr>
          <p:cNvPr id="5" name="6 Tablo">
            <a:extLst>
              <a:ext uri="{FF2B5EF4-FFF2-40B4-BE49-F238E27FC236}">
                <a16:creationId xmlns:a16="http://schemas.microsoft.com/office/drawing/2014/main" id="{7891C99D-0CD1-364D-89CF-FD05005349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78026"/>
              </p:ext>
            </p:extLst>
          </p:nvPr>
        </p:nvGraphicFramePr>
        <p:xfrm>
          <a:off x="966944" y="2168684"/>
          <a:ext cx="10066816" cy="2032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Murat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Kaya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/>
                        <a:t>01.01.1990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Kadıköy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kaya@mail.com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909">
                <a:tc>
                  <a:txBody>
                    <a:bodyPr/>
                    <a:lstStyle/>
                    <a:p>
                      <a:r>
                        <a:rPr lang="tr-TR" sz="1800" dirty="0"/>
                        <a:t>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102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Mehmet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Demir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20.02.1991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Tuzla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demir@mail.com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806333F6-8877-5240-B497-DB151534ABD3}"/>
              </a:ext>
            </a:extLst>
          </p:cNvPr>
          <p:cNvSpPr/>
          <p:nvPr/>
        </p:nvSpPr>
        <p:spPr>
          <a:xfrm>
            <a:off x="966944" y="4091551"/>
            <a:ext cx="10258112" cy="87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err="1">
                <a:solidFill>
                  <a:srgbClr val="C00000"/>
                </a:solidFill>
              </a:rPr>
              <a:t>select</a:t>
            </a:r>
            <a:r>
              <a:rPr lang="tr-TR" dirty="0">
                <a:solidFill>
                  <a:srgbClr val="C00000"/>
                </a:solidFill>
              </a:rPr>
              <a:t> </a:t>
            </a:r>
            <a:r>
              <a:rPr lang="tr-TR" dirty="0"/>
              <a:t>* </a:t>
            </a:r>
            <a:r>
              <a:rPr lang="tr-TR" dirty="0" err="1">
                <a:solidFill>
                  <a:srgbClr val="C00000"/>
                </a:solidFill>
              </a:rPr>
              <a:t>from</a:t>
            </a:r>
            <a:r>
              <a:rPr lang="tr-TR" dirty="0"/>
              <a:t> </a:t>
            </a:r>
            <a:r>
              <a:rPr lang="tr-TR" dirty="0" err="1"/>
              <a:t>ogrenci</a:t>
            </a:r>
            <a:r>
              <a:rPr lang="tr-TR" dirty="0"/>
              <a:t> </a:t>
            </a:r>
            <a:r>
              <a:rPr lang="tr-TR" dirty="0" err="1">
                <a:solidFill>
                  <a:srgbClr val="C00000"/>
                </a:solidFill>
              </a:rPr>
              <a:t>where</a:t>
            </a:r>
            <a:r>
              <a:rPr lang="tr-TR" dirty="0"/>
              <a:t> adi </a:t>
            </a:r>
            <a:r>
              <a:rPr lang="tr-TR" dirty="0">
                <a:solidFill>
                  <a:srgbClr val="C00000"/>
                </a:solidFill>
              </a:rPr>
              <a:t>not </a:t>
            </a:r>
            <a:r>
              <a:rPr lang="tr-TR" dirty="0" err="1">
                <a:solidFill>
                  <a:srgbClr val="C00000"/>
                </a:solidFill>
              </a:rPr>
              <a:t>like</a:t>
            </a:r>
            <a:r>
              <a:rPr lang="tr-TR" dirty="0">
                <a:solidFill>
                  <a:srgbClr val="C00000"/>
                </a:solidFill>
              </a:rPr>
              <a:t> ‘m%’</a:t>
            </a:r>
            <a:r>
              <a:rPr lang="tr-TR" dirty="0"/>
              <a:t>---&gt; Öğrenci tablosundaki ‘adi’ sütununda </a:t>
            </a:r>
            <a:r>
              <a:rPr lang="tr-TR" dirty="0">
                <a:solidFill>
                  <a:srgbClr val="C00000"/>
                </a:solidFill>
              </a:rPr>
              <a:t>‘m’ </a:t>
            </a:r>
            <a:r>
              <a:rPr lang="tr-TR" dirty="0"/>
              <a:t>harfi ile başlamayan kayıtları gösterir.</a:t>
            </a:r>
          </a:p>
        </p:txBody>
      </p:sp>
      <p:graphicFrame>
        <p:nvGraphicFramePr>
          <p:cNvPr id="9" name="6 Tablo">
            <a:extLst>
              <a:ext uri="{FF2B5EF4-FFF2-40B4-BE49-F238E27FC236}">
                <a16:creationId xmlns:a16="http://schemas.microsoft.com/office/drawing/2014/main" id="{145A026C-E7C9-F842-A76F-272FE517B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9063"/>
              </p:ext>
            </p:extLst>
          </p:nvPr>
        </p:nvGraphicFramePr>
        <p:xfrm>
          <a:off x="966944" y="4963521"/>
          <a:ext cx="10066816" cy="1256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00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19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65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9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129235384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val="3748567374"/>
                    </a:ext>
                  </a:extLst>
                </a:gridCol>
                <a:gridCol w="2511552">
                  <a:extLst>
                    <a:ext uri="{9D8B030D-6E8A-4147-A177-3AD203B41FA5}">
                      <a16:colId xmlns:a16="http://schemas.microsoft.com/office/drawing/2014/main" val="3554458884"/>
                    </a:ext>
                  </a:extLst>
                </a:gridCol>
              </a:tblGrid>
              <a:tr h="435596">
                <a:tc>
                  <a:txBody>
                    <a:bodyPr/>
                    <a:lstStyle/>
                    <a:p>
                      <a:r>
                        <a:rPr lang="tr-TR" sz="1800" dirty="0" err="1"/>
                        <a:t>no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TCkimlik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soyadi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cinsiyeti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dogumtarihi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adresi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 err="1"/>
                        <a:t>email</a:t>
                      </a:r>
                      <a:endParaRPr lang="tr-TR" sz="1800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Ayşe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Toprak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10.03.1990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Levent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ayse@mail.com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17">
                <a:tc>
                  <a:txBody>
                    <a:bodyPr/>
                    <a:lstStyle/>
                    <a:p>
                      <a:r>
                        <a:rPr lang="tr-TR" sz="1800" dirty="0"/>
                        <a:t>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104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Fatma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Su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dirty="0"/>
                        <a:t>1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01.01.1993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Suadiye</a:t>
                      </a:r>
                    </a:p>
                  </a:txBody>
                  <a:tcPr marL="91439" marR="91439" marT="45714" marB="45714"/>
                </a:tc>
                <a:tc>
                  <a:txBody>
                    <a:bodyPr/>
                    <a:lstStyle/>
                    <a:p>
                      <a:r>
                        <a:rPr lang="tr-TR" dirty="0" err="1"/>
                        <a:t>su@mail.com</a:t>
                      </a:r>
                      <a:endParaRPr lang="tr-TR" dirty="0"/>
                    </a:p>
                  </a:txBody>
                  <a:tcPr marL="91439" marR="91439"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4883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tr-TR" sz="2200" b="1" dirty="0" err="1"/>
              <a:t>Distinct</a:t>
            </a:r>
            <a:r>
              <a:rPr lang="tr-TR" sz="2200" b="1" dirty="0"/>
              <a:t> Operatörü: </a:t>
            </a:r>
            <a:r>
              <a:rPr lang="tr-TR" sz="2200" dirty="0"/>
              <a:t>tablonun belli kolonlarında tekrar eden verilerin bir adet olacak şekilde sonuç olarak gösterir.</a:t>
            </a:r>
          </a:p>
          <a:p>
            <a:pPr algn="just">
              <a:lnSpc>
                <a:spcPct val="150000"/>
              </a:lnSpc>
            </a:pP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ve </a:t>
            </a:r>
            <a:r>
              <a:rPr lang="tr-TR" sz="2200" b="1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2200" b="1" dirty="0">
                <a:solidFill>
                  <a:schemeClr val="bg1">
                    <a:lumMod val="10000"/>
                  </a:schemeClr>
                </a:solidFill>
              </a:rPr>
              <a:t> Operatörleri</a:t>
            </a:r>
          </a:p>
          <a:p>
            <a:pPr lvl="1" algn="just">
              <a:lnSpc>
                <a:spcPct val="150000"/>
              </a:lnSpc>
            </a:pPr>
            <a:r>
              <a:rPr lang="tr-TR" sz="1800" b="1" dirty="0" err="1"/>
              <a:t>Except</a:t>
            </a:r>
            <a:r>
              <a:rPr lang="tr-TR" sz="1800" dirty="0"/>
              <a:t> ve </a:t>
            </a:r>
            <a:r>
              <a:rPr lang="tr-TR" sz="1800" dirty="0" err="1"/>
              <a:t>intersect</a:t>
            </a:r>
            <a:r>
              <a:rPr lang="tr-TR" sz="1800" dirty="0"/>
              <a:t> operatörleri iki farklı sorgu sonucundan dönen dataları kıyaslama yapabilmemizi sağlarlar. Eğer aradaki veri farklılıklarını bulmak istiyorsak </a:t>
            </a:r>
            <a:r>
              <a:rPr lang="tr-TR" sz="1800" b="1" dirty="0" err="1"/>
              <a:t>Except</a:t>
            </a:r>
            <a:r>
              <a:rPr lang="tr-TR" sz="1800" dirty="0"/>
              <a:t> ifadesini kullanırız. </a:t>
            </a:r>
          </a:p>
          <a:p>
            <a:pPr lvl="1" algn="just">
              <a:lnSpc>
                <a:spcPct val="150000"/>
              </a:lnSpc>
            </a:pPr>
            <a:r>
              <a:rPr lang="tr-TR" sz="1800" b="1" dirty="0" err="1"/>
              <a:t>Intersect</a:t>
            </a:r>
            <a:r>
              <a:rPr lang="tr-TR" sz="1800" b="1" dirty="0"/>
              <a:t> operatörü </a:t>
            </a:r>
            <a:r>
              <a:rPr lang="tr-TR" sz="1800" dirty="0"/>
              <a:t>ise iki farklı sorgudan bize kesişen dataları bulmamızı sağlar.  Eğer ki iki farklı tablodaki </a:t>
            </a:r>
            <a:r>
              <a:rPr lang="tr-TR" sz="1800" dirty="0" err="1"/>
              <a:t>duplicate</a:t>
            </a:r>
            <a:r>
              <a:rPr lang="tr-TR" sz="1800" dirty="0"/>
              <a:t> kayıtları tespit etmek istersek kullanmak isteyeceğimiz bir operatördür.</a:t>
            </a:r>
            <a:endParaRPr lang="tr-TR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353541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10515600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 err="1"/>
              <a:t>Null</a:t>
            </a:r>
            <a:r>
              <a:rPr lang="tr-TR" sz="2200" b="1" dirty="0"/>
              <a:t> Operatörü: </a:t>
            </a:r>
            <a:r>
              <a:rPr lang="tr-TR" sz="2200" dirty="0" err="1"/>
              <a:t>Null</a:t>
            </a:r>
            <a:r>
              <a:rPr lang="tr-TR" sz="2200" dirty="0"/>
              <a:t> ve Not </a:t>
            </a:r>
            <a:r>
              <a:rPr lang="tr-TR" sz="2200" dirty="0" err="1"/>
              <a:t>Null</a:t>
            </a:r>
            <a:r>
              <a:rPr lang="tr-TR" sz="2200" dirty="0"/>
              <a:t> olmak üzere ikiye ayrılır. </a:t>
            </a:r>
            <a:r>
              <a:rPr lang="tr-TR" sz="2200" dirty="0" err="1"/>
              <a:t>Null</a:t>
            </a:r>
            <a:r>
              <a:rPr lang="tr-TR" sz="2200" dirty="0"/>
              <a:t> adından da anlaşılacağı gibi kayıt girilmemiş alanları gösterir. Not </a:t>
            </a:r>
            <a:r>
              <a:rPr lang="tr-TR" sz="2200" dirty="0" err="1"/>
              <a:t>Null</a:t>
            </a:r>
            <a:r>
              <a:rPr lang="tr-TR" sz="2200" dirty="0"/>
              <a:t> ise boş olmayan kayıtları göstermektedir.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200" b="1" dirty="0"/>
              <a:t>Örnekler; 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rgbClr val="C00000"/>
                </a:solidFill>
              </a:rPr>
              <a:t>select</a:t>
            </a:r>
            <a:r>
              <a:rPr lang="tr-TR" sz="1500" b="1" dirty="0"/>
              <a:t> adi, </a:t>
            </a:r>
            <a:r>
              <a:rPr lang="tr-TR" sz="1500" b="1" dirty="0" err="1"/>
              <a:t>soyadi</a:t>
            </a:r>
            <a:r>
              <a:rPr lang="tr-TR" sz="1500" b="1" dirty="0"/>
              <a:t>, adresi </a:t>
            </a:r>
            <a:r>
              <a:rPr lang="tr-TR" sz="1500" b="1" dirty="0" err="1">
                <a:solidFill>
                  <a:srgbClr val="C00000"/>
                </a:solidFill>
              </a:rPr>
              <a:t>from</a:t>
            </a:r>
            <a:r>
              <a:rPr lang="tr-TR" sz="1500" b="1" dirty="0"/>
              <a:t> </a:t>
            </a:r>
            <a:r>
              <a:rPr lang="tr-TR" sz="1500" b="1" dirty="0" err="1"/>
              <a:t>ogrenciler</a:t>
            </a:r>
            <a:r>
              <a:rPr lang="tr-TR" sz="1500" b="1" dirty="0"/>
              <a:t> </a:t>
            </a:r>
            <a:r>
              <a:rPr lang="tr-TR" sz="1500" b="1" dirty="0" err="1">
                <a:solidFill>
                  <a:srgbClr val="C00000"/>
                </a:solidFill>
              </a:rPr>
              <a:t>where</a:t>
            </a:r>
            <a:r>
              <a:rPr lang="tr-TR" sz="1500" b="1" dirty="0"/>
              <a:t> adres </a:t>
            </a:r>
            <a:r>
              <a:rPr lang="tr-TR" sz="1500" b="1" dirty="0">
                <a:solidFill>
                  <a:srgbClr val="C00000"/>
                </a:solidFill>
              </a:rPr>
              <a:t>is </a:t>
            </a:r>
            <a:r>
              <a:rPr lang="tr-TR" sz="1500" b="1" dirty="0" err="1">
                <a:solidFill>
                  <a:srgbClr val="C00000"/>
                </a:solidFill>
              </a:rPr>
              <a:t>null</a:t>
            </a:r>
            <a:r>
              <a:rPr lang="tr-TR" sz="1500" b="1" dirty="0">
                <a:solidFill>
                  <a:srgbClr val="C00000"/>
                </a:solidFill>
              </a:rPr>
              <a:t> 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--&gt; Örnek tablomuzda boş kayıt olmadığından sonuç yoktur.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rgbClr val="C00000"/>
                </a:solidFill>
              </a:rPr>
              <a:t>select</a:t>
            </a:r>
            <a:r>
              <a:rPr lang="tr-TR" sz="1500" b="1" dirty="0"/>
              <a:t> adi, </a:t>
            </a:r>
            <a:r>
              <a:rPr lang="tr-TR" sz="1500" b="1" dirty="0" err="1"/>
              <a:t>soyadi</a:t>
            </a:r>
            <a:r>
              <a:rPr lang="tr-TR" sz="1500" b="1" dirty="0"/>
              <a:t>, adresi </a:t>
            </a:r>
            <a:r>
              <a:rPr lang="tr-TR" sz="1500" b="1" dirty="0" err="1">
                <a:solidFill>
                  <a:srgbClr val="C00000"/>
                </a:solidFill>
              </a:rPr>
              <a:t>from</a:t>
            </a:r>
            <a:r>
              <a:rPr lang="tr-TR" sz="1500" b="1" dirty="0"/>
              <a:t> </a:t>
            </a:r>
            <a:r>
              <a:rPr lang="tr-TR" sz="1500" b="1" dirty="0" err="1"/>
              <a:t>ogrenciler</a:t>
            </a:r>
            <a:r>
              <a:rPr lang="tr-TR" sz="1500" b="1" dirty="0"/>
              <a:t> </a:t>
            </a:r>
            <a:r>
              <a:rPr lang="tr-TR" sz="1500" b="1" dirty="0" err="1">
                <a:solidFill>
                  <a:srgbClr val="C00000"/>
                </a:solidFill>
              </a:rPr>
              <a:t>where</a:t>
            </a:r>
            <a:r>
              <a:rPr lang="tr-TR" sz="1500" b="1" dirty="0"/>
              <a:t> adres </a:t>
            </a:r>
            <a:r>
              <a:rPr lang="tr-TR" sz="1500" b="1" dirty="0">
                <a:solidFill>
                  <a:srgbClr val="C00000"/>
                </a:solidFill>
              </a:rPr>
              <a:t>is not </a:t>
            </a:r>
            <a:r>
              <a:rPr lang="tr-TR" sz="1500" b="1" dirty="0" err="1">
                <a:solidFill>
                  <a:srgbClr val="C00000"/>
                </a:solidFill>
              </a:rPr>
              <a:t>null</a:t>
            </a:r>
            <a:r>
              <a:rPr lang="tr-TR" sz="1500" b="1" dirty="0">
                <a:solidFill>
                  <a:srgbClr val="C00000"/>
                </a:solidFill>
              </a:rPr>
              <a:t> 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--&gt; Örnek tablomuzda boş kayıt olmadığından tüm sonuçları gösterir.</a:t>
            </a:r>
            <a:endParaRPr lang="tr-TR" sz="15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5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tr-TR" sz="18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</p:spTree>
    <p:extLst>
      <p:ext uri="{BB962C8B-B14F-4D97-AF65-F5344CB8AC3E}">
        <p14:creationId xmlns:p14="http://schemas.microsoft.com/office/powerpoint/2010/main" val="3355600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T-SQL Sorgular ve Operatörler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1785"/>
            <a:ext cx="5538216" cy="45629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ve </a:t>
            </a: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Operatörleri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Operatörü  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iki farklı SQL sorgusundan birinin sonuç kümesinde olup diğerinin sonuç kümesinde olmayan kayıtları listeler. Örneğin A ve B adında iki farklı küme düşünelim. </a:t>
            </a:r>
            <a:r>
              <a:rPr lang="tr-TR" sz="1500" dirty="0" err="1">
                <a:solidFill>
                  <a:schemeClr val="bg1">
                    <a:lumMod val="10000"/>
                  </a:schemeClr>
                </a:solidFill>
              </a:rPr>
              <a:t>Except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 komutu A kümesinde bulunup B bulunmayan veyahut B kümesinde bulunup A da bulunmaya kayıtları listeleyecektir.</a:t>
            </a:r>
          </a:p>
          <a:p>
            <a:pPr algn="just">
              <a:lnSpc>
                <a:spcPct val="150000"/>
              </a:lnSpc>
            </a:pPr>
            <a:r>
              <a:rPr lang="tr-TR" sz="1500" b="1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1500" b="1" dirty="0">
                <a:solidFill>
                  <a:schemeClr val="bg1">
                    <a:lumMod val="10000"/>
                  </a:schemeClr>
                </a:solidFill>
              </a:rPr>
              <a:t> Operatörü 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ise iki farklı SQL sorgusunun kesişim noktalarını bulur. Yine küme örneğine dönecek olursak </a:t>
            </a:r>
            <a:r>
              <a:rPr lang="tr-TR" sz="1500" dirty="0" err="1">
                <a:solidFill>
                  <a:schemeClr val="bg1">
                    <a:lumMod val="10000"/>
                  </a:schemeClr>
                </a:solidFill>
              </a:rPr>
              <a:t>intersect</a:t>
            </a:r>
            <a:r>
              <a:rPr lang="tr-TR" sz="1500" dirty="0">
                <a:solidFill>
                  <a:schemeClr val="bg1">
                    <a:lumMod val="10000"/>
                  </a:schemeClr>
                </a:solidFill>
              </a:rPr>
              <a:t> komutu   A ve B kümelerinin ikisinde de bulunan kayıtları listeleyecektir.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2C784FB-2509-40AB-B711-45B2593138E4}"/>
              </a:ext>
            </a:extLst>
          </p:cNvPr>
          <p:cNvSpPr/>
          <p:nvPr/>
        </p:nvSpPr>
        <p:spPr>
          <a:xfrm>
            <a:off x="851452" y="1204159"/>
            <a:ext cx="84979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dirty="0"/>
              <a:t>MS-SQL Örnekleri</a:t>
            </a:r>
          </a:p>
        </p:txBody>
      </p:sp>
      <p:pic>
        <p:nvPicPr>
          <p:cNvPr id="8" name="Picture 7" descr="A picture containing device&#10;&#10;Description automatically generated">
            <a:extLst>
              <a:ext uri="{FF2B5EF4-FFF2-40B4-BE49-F238E27FC236}">
                <a16:creationId xmlns:a16="http://schemas.microsoft.com/office/drawing/2014/main" id="{49E97417-7829-344E-A118-19C3C492D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72" y="2295266"/>
            <a:ext cx="4681728" cy="2980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221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9">
      <a:dk1>
        <a:srgbClr val="262626"/>
      </a:dk1>
      <a:lt1>
        <a:srgbClr val="F2F2F2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1381</Words>
  <Application>Microsoft Macintosh PowerPoint</Application>
  <PresentationFormat>Widescreen</PresentationFormat>
  <Paragraphs>385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Office Theme</vt:lpstr>
      <vt:lpstr>NİŞANTAŞI ÜNİVERSİTESİ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  <vt:lpstr>T-SQL Sorgular ve Operatörler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NİŞANTAŞI ÜNİVERSİTESİ</dc:title>
  <dc:creator>NİŞANTAŞI ÜNİVERSİTESİ</dc:creator>
  <cp:lastModifiedBy>Alican HAZIR</cp:lastModifiedBy>
  <cp:revision>43</cp:revision>
  <dcterms:created xsi:type="dcterms:W3CDTF">2018-10-04T16:47:02Z</dcterms:created>
  <dcterms:modified xsi:type="dcterms:W3CDTF">2020-05-08T00:08:56Z</dcterms:modified>
</cp:coreProperties>
</file>